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7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8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1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1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2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3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4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6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7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1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1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20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21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2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23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24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25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26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27.xml" ContentType="application/vnd.openxmlformats-officedocument.presentationml.notesSlide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notesSlides/notesSlide28.xml" ContentType="application/vnd.openxmlformats-officedocument.presentationml.notesSlide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notesSlides/notesSlide29.xml" ContentType="application/vnd.openxmlformats-officedocument.presentationml.notesSlide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notesSlides/notesSlide30.xml" ContentType="application/vnd.openxmlformats-officedocument.presentationml.notesSlide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notesSlides/notesSlide31.xml" ContentType="application/vnd.openxmlformats-officedocument.presentationml.notesSlide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notesSlides/notesSlide32.xml" ContentType="application/vnd.openxmlformats-officedocument.presentationml.notesSlide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notesSlides/notesSlide33.xml" ContentType="application/vnd.openxmlformats-officedocument.presentationml.notesSlide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notesSlides/notesSlide34.xml" ContentType="application/vnd.openxmlformats-officedocument.presentationml.notesSlide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notesSlides/notesSlide35.xml" ContentType="application/vnd.openxmlformats-officedocument.presentationml.notesSlide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notesSlides/notesSlide36.xml" ContentType="application/vnd.openxmlformats-officedocument.presentationml.notesSlide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notesSlides/notesSlide37.xml" ContentType="application/vnd.openxmlformats-officedocument.presentationml.notesSlide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notesSlides/notesSlide38.xml" ContentType="application/vnd.openxmlformats-officedocument.presentationml.notesSlide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notesSlides/notesSlide39.xml" ContentType="application/vnd.openxmlformats-officedocument.presentationml.notesSlide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notesSlides/notesSlide40.xml" ContentType="application/vnd.openxmlformats-officedocument.presentationml.notesSlide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notesSlides/notesSlide4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 autoCompressPictures="0">
  <p:sldMasterIdLst>
    <p:sldMasterId id="2147483658" r:id="rId1"/>
  </p:sldMasterIdLst>
  <p:notesMasterIdLst>
    <p:notesMasterId r:id="rId43"/>
  </p:notesMasterIdLst>
  <p:handoutMasterIdLst>
    <p:handoutMasterId r:id="rId44"/>
  </p:handoutMasterIdLst>
  <p:sldIdLst>
    <p:sldId id="265" r:id="rId2"/>
    <p:sldId id="267" r:id="rId3"/>
    <p:sldId id="269" r:id="rId4"/>
    <p:sldId id="270" r:id="rId5"/>
    <p:sldId id="293" r:id="rId6"/>
    <p:sldId id="271" r:id="rId7"/>
    <p:sldId id="286" r:id="rId8"/>
    <p:sldId id="287" r:id="rId9"/>
    <p:sldId id="288" r:id="rId10"/>
    <p:sldId id="289" r:id="rId11"/>
    <p:sldId id="290" r:id="rId12"/>
    <p:sldId id="291" r:id="rId13"/>
    <p:sldId id="272" r:id="rId14"/>
    <p:sldId id="275" r:id="rId15"/>
    <p:sldId id="294" r:id="rId16"/>
    <p:sldId id="307" r:id="rId17"/>
    <p:sldId id="273" r:id="rId18"/>
    <p:sldId id="276" r:id="rId19"/>
    <p:sldId id="277" r:id="rId20"/>
    <p:sldId id="278" r:id="rId21"/>
    <p:sldId id="295" r:id="rId22"/>
    <p:sldId id="296" r:id="rId23"/>
    <p:sldId id="297" r:id="rId24"/>
    <p:sldId id="298" r:id="rId25"/>
    <p:sldId id="283" r:id="rId26"/>
    <p:sldId id="284" r:id="rId27"/>
    <p:sldId id="300" r:id="rId28"/>
    <p:sldId id="301" r:id="rId29"/>
    <p:sldId id="302" r:id="rId30"/>
    <p:sldId id="303" r:id="rId31"/>
    <p:sldId id="305" r:id="rId32"/>
    <p:sldId id="308" r:id="rId33"/>
    <p:sldId id="292" r:id="rId34"/>
    <p:sldId id="310" r:id="rId35"/>
    <p:sldId id="311" r:id="rId36"/>
    <p:sldId id="312" r:id="rId37"/>
    <p:sldId id="306" r:id="rId38"/>
    <p:sldId id="313" r:id="rId39"/>
    <p:sldId id="309" r:id="rId40"/>
    <p:sldId id="304" r:id="rId41"/>
    <p:sldId id="274" r:id="rId4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36">
          <p15:clr>
            <a:srgbClr val="A4A3A4"/>
          </p15:clr>
        </p15:guide>
        <p15:guide id="2" orient="horz" pos="391">
          <p15:clr>
            <a:srgbClr val="A4A3A4"/>
          </p15:clr>
        </p15:guide>
        <p15:guide id="3" orient="horz" pos="3975">
          <p15:clr>
            <a:srgbClr val="A4A3A4"/>
          </p15:clr>
        </p15:guide>
        <p15:guide id="4" orient="horz" pos="1030">
          <p15:clr>
            <a:srgbClr val="A4A3A4"/>
          </p15:clr>
        </p15:guide>
        <p15:guide id="5" pos="7312">
          <p15:clr>
            <a:srgbClr val="A4A3A4"/>
          </p15:clr>
        </p15:guide>
        <p15:guide id="6" pos="37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33" autoAdjust="0"/>
    <p:restoredTop sz="91995" autoAdjust="0"/>
  </p:normalViewPr>
  <p:slideViewPr>
    <p:cSldViewPr snapToGrid="0" showGuides="1">
      <p:cViewPr varScale="1">
        <p:scale>
          <a:sx n="66" d="100"/>
          <a:sy n="66" d="100"/>
        </p:scale>
        <p:origin x="816" y="72"/>
      </p:cViewPr>
      <p:guideLst>
        <p:guide orient="horz" pos="936"/>
        <p:guide orient="horz" pos="391"/>
        <p:guide orient="horz" pos="3975"/>
        <p:guide orient="horz" pos="1030"/>
        <p:guide pos="7312"/>
        <p:guide pos="37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howGuides="1">
      <p:cViewPr varScale="1">
        <p:scale>
          <a:sx n="122" d="100"/>
          <a:sy n="122" d="100"/>
        </p:scale>
        <p:origin x="4914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1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1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1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1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1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1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1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1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1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1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1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1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1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1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1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1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1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1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1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1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1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1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1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1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1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1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1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1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1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1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1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0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1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1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1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1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1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1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88B3B45-81FD-4410-82D3-FA879C2D0109}" type="doc">
      <dgm:prSet loTypeId="urn:microsoft.com/office/officeart/2005/8/layout/hChevron3" loCatId="process" qsTypeId="urn:microsoft.com/office/officeart/2005/8/quickstyle/simple1" qsCatId="simple" csTypeId="urn:microsoft.com/office/officeart/2005/8/colors/accent1_1" csCatId="accent1" phldr="1"/>
      <dgm:spPr/>
    </dgm:pt>
    <dgm:pt modelId="{6591924E-394F-4BDB-B936-82C8785B53B6}">
      <dgm:prSet phldrT="[Tekst]"/>
      <dgm:spPr/>
      <dgm:t>
        <a:bodyPr/>
        <a:lstStyle/>
        <a:p>
          <a:r>
            <a:rPr lang="da-DK" b="0" dirty="0"/>
            <a:t>Baggrund</a:t>
          </a:r>
        </a:p>
      </dgm:t>
    </dgm:pt>
    <dgm:pt modelId="{B8887948-5193-4B7B-A16E-595C0532F600}" type="parTrans" cxnId="{B962DBCE-9271-4597-98C6-BA363D1462D5}">
      <dgm:prSet/>
      <dgm:spPr/>
      <dgm:t>
        <a:bodyPr/>
        <a:lstStyle/>
        <a:p>
          <a:endParaRPr lang="da-DK"/>
        </a:p>
      </dgm:t>
    </dgm:pt>
    <dgm:pt modelId="{8149C5FD-CCE8-4EE6-9E5A-8FB3E732095A}" type="sibTrans" cxnId="{B962DBCE-9271-4597-98C6-BA363D1462D5}">
      <dgm:prSet/>
      <dgm:spPr/>
      <dgm:t>
        <a:bodyPr/>
        <a:lstStyle/>
        <a:p>
          <a:endParaRPr lang="da-DK"/>
        </a:p>
      </dgm:t>
    </dgm:pt>
    <dgm:pt modelId="{9BD2E67E-9DE6-461F-9CC6-177F1BE72C7C}">
      <dgm:prSet phldrT="[Tekst]"/>
      <dgm:spPr/>
      <dgm:t>
        <a:bodyPr/>
        <a:lstStyle/>
        <a:p>
          <a:pPr algn="ctr"/>
          <a:r>
            <a:rPr lang="da-DK" b="1" dirty="0"/>
            <a:t>Studie I</a:t>
          </a:r>
        </a:p>
      </dgm:t>
    </dgm:pt>
    <dgm:pt modelId="{3E4D7219-1402-4394-B77A-C8CC60CBA095}" type="parTrans" cxnId="{36924ECE-80C1-4242-B8CD-00E8639B5779}">
      <dgm:prSet/>
      <dgm:spPr/>
      <dgm:t>
        <a:bodyPr/>
        <a:lstStyle/>
        <a:p>
          <a:endParaRPr lang="da-DK"/>
        </a:p>
      </dgm:t>
    </dgm:pt>
    <dgm:pt modelId="{49665288-813C-41C3-AEE4-3BAA48D014CD}" type="sibTrans" cxnId="{36924ECE-80C1-4242-B8CD-00E8639B5779}">
      <dgm:prSet/>
      <dgm:spPr/>
      <dgm:t>
        <a:bodyPr/>
        <a:lstStyle/>
        <a:p>
          <a:endParaRPr lang="da-DK"/>
        </a:p>
      </dgm:t>
    </dgm:pt>
    <dgm:pt modelId="{18E8CB02-B406-45EC-BA5D-A56FC1FD195D}">
      <dgm:prSet phldrT="[Tekst]"/>
      <dgm:spPr/>
      <dgm:t>
        <a:bodyPr/>
        <a:lstStyle/>
        <a:p>
          <a:r>
            <a:rPr lang="da-DK" b="0" dirty="0"/>
            <a:t>Studie II</a:t>
          </a:r>
        </a:p>
      </dgm:t>
    </dgm:pt>
    <dgm:pt modelId="{70A7F141-7709-4511-9CD4-2FDAC9B224CA}" type="parTrans" cxnId="{BC54E200-4F88-4646-AC63-C4469A4B44FF}">
      <dgm:prSet/>
      <dgm:spPr/>
      <dgm:t>
        <a:bodyPr/>
        <a:lstStyle/>
        <a:p>
          <a:endParaRPr lang="da-DK"/>
        </a:p>
      </dgm:t>
    </dgm:pt>
    <dgm:pt modelId="{7451EAB5-68D1-4380-8FAA-3758003B5053}" type="sibTrans" cxnId="{BC54E200-4F88-4646-AC63-C4469A4B44FF}">
      <dgm:prSet/>
      <dgm:spPr/>
      <dgm:t>
        <a:bodyPr/>
        <a:lstStyle/>
        <a:p>
          <a:endParaRPr lang="da-DK"/>
        </a:p>
      </dgm:t>
    </dgm:pt>
    <dgm:pt modelId="{73D9FC62-0A82-4290-B950-59C6B7A0FEE5}">
      <dgm:prSet phldrT="[Tekst]"/>
      <dgm:spPr/>
      <dgm:t>
        <a:bodyPr/>
        <a:lstStyle/>
        <a:p>
          <a:r>
            <a:rPr lang="da-DK" b="0" dirty="0"/>
            <a:t>Studie III</a:t>
          </a:r>
        </a:p>
      </dgm:t>
    </dgm:pt>
    <dgm:pt modelId="{22F53BA2-E7CC-4754-91EA-F5BC0F59A32D}" type="parTrans" cxnId="{8A8B2E73-A8F2-424E-BEAA-618A223C0A0E}">
      <dgm:prSet/>
      <dgm:spPr/>
      <dgm:t>
        <a:bodyPr/>
        <a:lstStyle/>
        <a:p>
          <a:endParaRPr lang="da-DK"/>
        </a:p>
      </dgm:t>
    </dgm:pt>
    <dgm:pt modelId="{CC1D77B0-3A91-4B70-9B74-4B89906EE2F6}" type="sibTrans" cxnId="{8A8B2E73-A8F2-424E-BEAA-618A223C0A0E}">
      <dgm:prSet/>
      <dgm:spPr/>
      <dgm:t>
        <a:bodyPr/>
        <a:lstStyle/>
        <a:p>
          <a:endParaRPr lang="da-DK"/>
        </a:p>
      </dgm:t>
    </dgm:pt>
    <dgm:pt modelId="{481032C5-1DA5-4C4B-BD6E-1A24728F5AE9}">
      <dgm:prSet phldrT="[Tekst]"/>
      <dgm:spPr/>
      <dgm:t>
        <a:bodyPr/>
        <a:lstStyle/>
        <a:p>
          <a:r>
            <a:rPr lang="da-DK" b="0" dirty="0"/>
            <a:t>Studie IV</a:t>
          </a:r>
        </a:p>
      </dgm:t>
    </dgm:pt>
    <dgm:pt modelId="{8DC3165A-88CE-4872-B47C-9E103A931308}" type="parTrans" cxnId="{31EF6654-99BD-483F-BF97-4DF988B2F4BD}">
      <dgm:prSet/>
      <dgm:spPr/>
      <dgm:t>
        <a:bodyPr/>
        <a:lstStyle/>
        <a:p>
          <a:endParaRPr lang="da-DK"/>
        </a:p>
      </dgm:t>
    </dgm:pt>
    <dgm:pt modelId="{0EEF9EC8-5907-43AA-9F89-F88F475CF20A}" type="sibTrans" cxnId="{31EF6654-99BD-483F-BF97-4DF988B2F4BD}">
      <dgm:prSet/>
      <dgm:spPr/>
      <dgm:t>
        <a:bodyPr/>
        <a:lstStyle/>
        <a:p>
          <a:endParaRPr lang="da-DK"/>
        </a:p>
      </dgm:t>
    </dgm:pt>
    <dgm:pt modelId="{AF36E775-4C83-4E46-BFD6-6A026ECA4A77}">
      <dgm:prSet phldrT="[Tekst]"/>
      <dgm:spPr/>
      <dgm:t>
        <a:bodyPr/>
        <a:lstStyle/>
        <a:p>
          <a:r>
            <a:rPr lang="da-DK" b="0" dirty="0"/>
            <a:t>Studie V</a:t>
          </a:r>
        </a:p>
      </dgm:t>
    </dgm:pt>
    <dgm:pt modelId="{61683EE0-80A6-4790-8ACD-EF1C95750BDC}" type="parTrans" cxnId="{70AE5584-6742-4266-B8BB-16568CFE01EB}">
      <dgm:prSet/>
      <dgm:spPr/>
      <dgm:t>
        <a:bodyPr/>
        <a:lstStyle/>
        <a:p>
          <a:endParaRPr lang="en-US"/>
        </a:p>
      </dgm:t>
    </dgm:pt>
    <dgm:pt modelId="{8455857A-9CBD-42D3-B87E-5CA793161CB1}" type="sibTrans" cxnId="{70AE5584-6742-4266-B8BB-16568CFE01EB}">
      <dgm:prSet/>
      <dgm:spPr/>
      <dgm:t>
        <a:bodyPr/>
        <a:lstStyle/>
        <a:p>
          <a:endParaRPr lang="en-US"/>
        </a:p>
      </dgm:t>
    </dgm:pt>
    <dgm:pt modelId="{AD2972FE-C766-482B-B7D2-709DF7C67232}">
      <dgm:prSet phldrT="[Tekst]"/>
      <dgm:spPr/>
      <dgm:t>
        <a:bodyPr/>
        <a:lstStyle/>
        <a:p>
          <a:r>
            <a:rPr lang="da-DK" b="0" dirty="0"/>
            <a:t>Opsummering</a:t>
          </a:r>
        </a:p>
      </dgm:t>
    </dgm:pt>
    <dgm:pt modelId="{6716EEF9-1554-433C-96F8-48AADA4E12E3}" type="parTrans" cxnId="{232253AC-325D-4AB2-A470-A40CB2B02ACC}">
      <dgm:prSet/>
      <dgm:spPr/>
      <dgm:t>
        <a:bodyPr/>
        <a:lstStyle/>
        <a:p>
          <a:endParaRPr lang="en-US"/>
        </a:p>
      </dgm:t>
    </dgm:pt>
    <dgm:pt modelId="{F609FEEE-0E49-48E3-A1B0-FEAA3DCB63D2}" type="sibTrans" cxnId="{232253AC-325D-4AB2-A470-A40CB2B02ACC}">
      <dgm:prSet/>
      <dgm:spPr/>
      <dgm:t>
        <a:bodyPr/>
        <a:lstStyle/>
        <a:p>
          <a:endParaRPr lang="en-US"/>
        </a:p>
      </dgm:t>
    </dgm:pt>
    <dgm:pt modelId="{2B980E57-98BF-413E-9A9F-58EFC26D6E89}" type="pres">
      <dgm:prSet presAssocID="{D88B3B45-81FD-4410-82D3-FA879C2D0109}" presName="Name0" presStyleCnt="0">
        <dgm:presLayoutVars>
          <dgm:dir/>
          <dgm:resizeHandles val="exact"/>
        </dgm:presLayoutVars>
      </dgm:prSet>
      <dgm:spPr/>
    </dgm:pt>
    <dgm:pt modelId="{A0ED077D-BA2B-413F-8C21-8EA97757D920}" type="pres">
      <dgm:prSet presAssocID="{6591924E-394F-4BDB-B936-82C8785B53B6}" presName="parTxOnly" presStyleLbl="node1" presStyleIdx="0" presStyleCnt="7">
        <dgm:presLayoutVars>
          <dgm:bulletEnabled val="1"/>
        </dgm:presLayoutVars>
      </dgm:prSet>
      <dgm:spPr/>
    </dgm:pt>
    <dgm:pt modelId="{E93B3316-F2C2-4299-9E6C-1D81ECA5006B}" type="pres">
      <dgm:prSet presAssocID="{8149C5FD-CCE8-4EE6-9E5A-8FB3E732095A}" presName="parSpace" presStyleCnt="0"/>
      <dgm:spPr/>
    </dgm:pt>
    <dgm:pt modelId="{7BCC6F66-4A41-45E3-A985-A6AF1B04EF94}" type="pres">
      <dgm:prSet presAssocID="{9BD2E67E-9DE6-461F-9CC6-177F1BE72C7C}" presName="parTxOnly" presStyleLbl="node1" presStyleIdx="1" presStyleCnt="7" custLinFactNeighborY="2666">
        <dgm:presLayoutVars>
          <dgm:bulletEnabled val="1"/>
        </dgm:presLayoutVars>
      </dgm:prSet>
      <dgm:spPr/>
    </dgm:pt>
    <dgm:pt modelId="{506128F0-1221-458B-A30E-FB3CA513F923}" type="pres">
      <dgm:prSet presAssocID="{49665288-813C-41C3-AEE4-3BAA48D014CD}" presName="parSpace" presStyleCnt="0"/>
      <dgm:spPr/>
    </dgm:pt>
    <dgm:pt modelId="{C37A0892-AD03-4469-98AD-6CCBC430CB39}" type="pres">
      <dgm:prSet presAssocID="{18E8CB02-B406-45EC-BA5D-A56FC1FD195D}" presName="parTxOnly" presStyleLbl="node1" presStyleIdx="2" presStyleCnt="7">
        <dgm:presLayoutVars>
          <dgm:bulletEnabled val="1"/>
        </dgm:presLayoutVars>
      </dgm:prSet>
      <dgm:spPr/>
    </dgm:pt>
    <dgm:pt modelId="{1ED33490-DF77-4B05-92F5-EC12AC1C9875}" type="pres">
      <dgm:prSet presAssocID="{7451EAB5-68D1-4380-8FAA-3758003B5053}" presName="parSpace" presStyleCnt="0"/>
      <dgm:spPr/>
    </dgm:pt>
    <dgm:pt modelId="{639E171D-7A35-4A11-AB20-39534AED29F2}" type="pres">
      <dgm:prSet presAssocID="{73D9FC62-0A82-4290-B950-59C6B7A0FEE5}" presName="parTxOnly" presStyleLbl="node1" presStyleIdx="3" presStyleCnt="7">
        <dgm:presLayoutVars>
          <dgm:bulletEnabled val="1"/>
        </dgm:presLayoutVars>
      </dgm:prSet>
      <dgm:spPr/>
    </dgm:pt>
    <dgm:pt modelId="{9DB8734D-CF8C-4E22-8718-3B4FB24E3AF3}" type="pres">
      <dgm:prSet presAssocID="{CC1D77B0-3A91-4B70-9B74-4B89906EE2F6}" presName="parSpace" presStyleCnt="0"/>
      <dgm:spPr/>
    </dgm:pt>
    <dgm:pt modelId="{D1DF5888-266C-4B47-BDE2-DE411D3C48C0}" type="pres">
      <dgm:prSet presAssocID="{481032C5-1DA5-4C4B-BD6E-1A24728F5AE9}" presName="parTxOnly" presStyleLbl="node1" presStyleIdx="4" presStyleCnt="7">
        <dgm:presLayoutVars>
          <dgm:bulletEnabled val="1"/>
        </dgm:presLayoutVars>
      </dgm:prSet>
      <dgm:spPr/>
    </dgm:pt>
    <dgm:pt modelId="{39D40D2F-B5D2-4B11-8E91-23425EC2F462}" type="pres">
      <dgm:prSet presAssocID="{0EEF9EC8-5907-43AA-9F89-F88F475CF20A}" presName="parSpace" presStyleCnt="0"/>
      <dgm:spPr/>
    </dgm:pt>
    <dgm:pt modelId="{4D5E55FF-C47E-4DF1-AE36-32A7EB9F568A}" type="pres">
      <dgm:prSet presAssocID="{AF36E775-4C83-4E46-BFD6-6A026ECA4A77}" presName="parTxOnly" presStyleLbl="node1" presStyleIdx="5" presStyleCnt="7">
        <dgm:presLayoutVars>
          <dgm:bulletEnabled val="1"/>
        </dgm:presLayoutVars>
      </dgm:prSet>
      <dgm:spPr/>
    </dgm:pt>
    <dgm:pt modelId="{DA0DAA00-93CC-4781-82F0-F8B59BCFF982}" type="pres">
      <dgm:prSet presAssocID="{8455857A-9CBD-42D3-B87E-5CA793161CB1}" presName="parSpace" presStyleCnt="0"/>
      <dgm:spPr/>
    </dgm:pt>
    <dgm:pt modelId="{EBDB105A-03DF-4BD3-93BE-460287147CEC}" type="pres">
      <dgm:prSet presAssocID="{AD2972FE-C766-482B-B7D2-709DF7C67232}" presName="parTxOnly" presStyleLbl="node1" presStyleIdx="6" presStyleCnt="7">
        <dgm:presLayoutVars>
          <dgm:bulletEnabled val="1"/>
        </dgm:presLayoutVars>
      </dgm:prSet>
      <dgm:spPr/>
    </dgm:pt>
  </dgm:ptLst>
  <dgm:cxnLst>
    <dgm:cxn modelId="{BC54E200-4F88-4646-AC63-C4469A4B44FF}" srcId="{D88B3B45-81FD-4410-82D3-FA879C2D0109}" destId="{18E8CB02-B406-45EC-BA5D-A56FC1FD195D}" srcOrd="2" destOrd="0" parTransId="{70A7F141-7709-4511-9CD4-2FDAC9B224CA}" sibTransId="{7451EAB5-68D1-4380-8FAA-3758003B5053}"/>
    <dgm:cxn modelId="{B9247605-1CAE-4524-9C6D-0FC9B020B3FD}" type="presOf" srcId="{AD2972FE-C766-482B-B7D2-709DF7C67232}" destId="{EBDB105A-03DF-4BD3-93BE-460287147CEC}" srcOrd="0" destOrd="0" presId="urn:microsoft.com/office/officeart/2005/8/layout/hChevron3"/>
    <dgm:cxn modelId="{A1F5724A-8BD1-4509-B763-C04950E12DCD}" type="presOf" srcId="{AF36E775-4C83-4E46-BFD6-6A026ECA4A77}" destId="{4D5E55FF-C47E-4DF1-AE36-32A7EB9F568A}" srcOrd="0" destOrd="0" presId="urn:microsoft.com/office/officeart/2005/8/layout/hChevron3"/>
    <dgm:cxn modelId="{8A8B2E73-A8F2-424E-BEAA-618A223C0A0E}" srcId="{D88B3B45-81FD-4410-82D3-FA879C2D0109}" destId="{73D9FC62-0A82-4290-B950-59C6B7A0FEE5}" srcOrd="3" destOrd="0" parTransId="{22F53BA2-E7CC-4754-91EA-F5BC0F59A32D}" sibTransId="{CC1D77B0-3A91-4B70-9B74-4B89906EE2F6}"/>
    <dgm:cxn modelId="{31EF6654-99BD-483F-BF97-4DF988B2F4BD}" srcId="{D88B3B45-81FD-4410-82D3-FA879C2D0109}" destId="{481032C5-1DA5-4C4B-BD6E-1A24728F5AE9}" srcOrd="4" destOrd="0" parTransId="{8DC3165A-88CE-4872-B47C-9E103A931308}" sibTransId="{0EEF9EC8-5907-43AA-9F89-F88F475CF20A}"/>
    <dgm:cxn modelId="{91CAA275-744D-4144-B141-F50368573989}" type="presOf" srcId="{6591924E-394F-4BDB-B936-82C8785B53B6}" destId="{A0ED077D-BA2B-413F-8C21-8EA97757D920}" srcOrd="0" destOrd="0" presId="urn:microsoft.com/office/officeart/2005/8/layout/hChevron3"/>
    <dgm:cxn modelId="{F95C0181-2F49-486E-ADC9-98722BC46174}" type="presOf" srcId="{9BD2E67E-9DE6-461F-9CC6-177F1BE72C7C}" destId="{7BCC6F66-4A41-45E3-A985-A6AF1B04EF94}" srcOrd="0" destOrd="0" presId="urn:microsoft.com/office/officeart/2005/8/layout/hChevron3"/>
    <dgm:cxn modelId="{70AE5584-6742-4266-B8BB-16568CFE01EB}" srcId="{D88B3B45-81FD-4410-82D3-FA879C2D0109}" destId="{AF36E775-4C83-4E46-BFD6-6A026ECA4A77}" srcOrd="5" destOrd="0" parTransId="{61683EE0-80A6-4790-8ACD-EF1C95750BDC}" sibTransId="{8455857A-9CBD-42D3-B87E-5CA793161CB1}"/>
    <dgm:cxn modelId="{EFE4D88A-892B-4E3F-B6A8-9C45F8030789}" type="presOf" srcId="{18E8CB02-B406-45EC-BA5D-A56FC1FD195D}" destId="{C37A0892-AD03-4469-98AD-6CCBC430CB39}" srcOrd="0" destOrd="0" presId="urn:microsoft.com/office/officeart/2005/8/layout/hChevron3"/>
    <dgm:cxn modelId="{591707AB-840B-4948-96D6-60A5E7E0945D}" type="presOf" srcId="{73D9FC62-0A82-4290-B950-59C6B7A0FEE5}" destId="{639E171D-7A35-4A11-AB20-39534AED29F2}" srcOrd="0" destOrd="0" presId="urn:microsoft.com/office/officeart/2005/8/layout/hChevron3"/>
    <dgm:cxn modelId="{232253AC-325D-4AB2-A470-A40CB2B02ACC}" srcId="{D88B3B45-81FD-4410-82D3-FA879C2D0109}" destId="{AD2972FE-C766-482B-B7D2-709DF7C67232}" srcOrd="6" destOrd="0" parTransId="{6716EEF9-1554-433C-96F8-48AADA4E12E3}" sibTransId="{F609FEEE-0E49-48E3-A1B0-FEAA3DCB63D2}"/>
    <dgm:cxn modelId="{B9DE13BC-7EE2-4B8B-BDA7-D3491C9B97F7}" type="presOf" srcId="{D88B3B45-81FD-4410-82D3-FA879C2D0109}" destId="{2B980E57-98BF-413E-9A9F-58EFC26D6E89}" srcOrd="0" destOrd="0" presId="urn:microsoft.com/office/officeart/2005/8/layout/hChevron3"/>
    <dgm:cxn modelId="{36924ECE-80C1-4242-B8CD-00E8639B5779}" srcId="{D88B3B45-81FD-4410-82D3-FA879C2D0109}" destId="{9BD2E67E-9DE6-461F-9CC6-177F1BE72C7C}" srcOrd="1" destOrd="0" parTransId="{3E4D7219-1402-4394-B77A-C8CC60CBA095}" sibTransId="{49665288-813C-41C3-AEE4-3BAA48D014CD}"/>
    <dgm:cxn modelId="{B962DBCE-9271-4597-98C6-BA363D1462D5}" srcId="{D88B3B45-81FD-4410-82D3-FA879C2D0109}" destId="{6591924E-394F-4BDB-B936-82C8785B53B6}" srcOrd="0" destOrd="0" parTransId="{B8887948-5193-4B7B-A16E-595C0532F600}" sibTransId="{8149C5FD-CCE8-4EE6-9E5A-8FB3E732095A}"/>
    <dgm:cxn modelId="{5EAFE7DA-2805-43E9-9FE8-3DFD89D6E1A6}" type="presOf" srcId="{481032C5-1DA5-4C4B-BD6E-1A24728F5AE9}" destId="{D1DF5888-266C-4B47-BDE2-DE411D3C48C0}" srcOrd="0" destOrd="0" presId="urn:microsoft.com/office/officeart/2005/8/layout/hChevron3"/>
    <dgm:cxn modelId="{A3B263EC-15BE-4652-AA1C-8345C3F1B6C2}" type="presParOf" srcId="{2B980E57-98BF-413E-9A9F-58EFC26D6E89}" destId="{A0ED077D-BA2B-413F-8C21-8EA97757D920}" srcOrd="0" destOrd="0" presId="urn:microsoft.com/office/officeart/2005/8/layout/hChevron3"/>
    <dgm:cxn modelId="{B102C44C-48B8-4CFD-B476-90982B27AD2A}" type="presParOf" srcId="{2B980E57-98BF-413E-9A9F-58EFC26D6E89}" destId="{E93B3316-F2C2-4299-9E6C-1D81ECA5006B}" srcOrd="1" destOrd="0" presId="urn:microsoft.com/office/officeart/2005/8/layout/hChevron3"/>
    <dgm:cxn modelId="{414A0EA3-A850-4CD4-935B-1A5C05C663A4}" type="presParOf" srcId="{2B980E57-98BF-413E-9A9F-58EFC26D6E89}" destId="{7BCC6F66-4A41-45E3-A985-A6AF1B04EF94}" srcOrd="2" destOrd="0" presId="urn:microsoft.com/office/officeart/2005/8/layout/hChevron3"/>
    <dgm:cxn modelId="{A48740DC-D6F0-404D-B091-998933580A40}" type="presParOf" srcId="{2B980E57-98BF-413E-9A9F-58EFC26D6E89}" destId="{506128F0-1221-458B-A30E-FB3CA513F923}" srcOrd="3" destOrd="0" presId="urn:microsoft.com/office/officeart/2005/8/layout/hChevron3"/>
    <dgm:cxn modelId="{1C8BC2A7-F4FA-43AF-A73C-0DA0B71DC182}" type="presParOf" srcId="{2B980E57-98BF-413E-9A9F-58EFC26D6E89}" destId="{C37A0892-AD03-4469-98AD-6CCBC430CB39}" srcOrd="4" destOrd="0" presId="urn:microsoft.com/office/officeart/2005/8/layout/hChevron3"/>
    <dgm:cxn modelId="{CC9176E9-3CAC-4941-B81B-09CB9C9A8F75}" type="presParOf" srcId="{2B980E57-98BF-413E-9A9F-58EFC26D6E89}" destId="{1ED33490-DF77-4B05-92F5-EC12AC1C9875}" srcOrd="5" destOrd="0" presId="urn:microsoft.com/office/officeart/2005/8/layout/hChevron3"/>
    <dgm:cxn modelId="{5BD3AE79-602D-40BD-A24E-40F3B0283523}" type="presParOf" srcId="{2B980E57-98BF-413E-9A9F-58EFC26D6E89}" destId="{639E171D-7A35-4A11-AB20-39534AED29F2}" srcOrd="6" destOrd="0" presId="urn:microsoft.com/office/officeart/2005/8/layout/hChevron3"/>
    <dgm:cxn modelId="{06EE91A6-31AB-4FD8-A281-074830AEA67A}" type="presParOf" srcId="{2B980E57-98BF-413E-9A9F-58EFC26D6E89}" destId="{9DB8734D-CF8C-4E22-8718-3B4FB24E3AF3}" srcOrd="7" destOrd="0" presId="urn:microsoft.com/office/officeart/2005/8/layout/hChevron3"/>
    <dgm:cxn modelId="{8C5A1001-C5AA-4D6D-BFBC-2280CB327F21}" type="presParOf" srcId="{2B980E57-98BF-413E-9A9F-58EFC26D6E89}" destId="{D1DF5888-266C-4B47-BDE2-DE411D3C48C0}" srcOrd="8" destOrd="0" presId="urn:microsoft.com/office/officeart/2005/8/layout/hChevron3"/>
    <dgm:cxn modelId="{BE6C0F5E-BB2D-4FCA-9973-D372E9FEC5DB}" type="presParOf" srcId="{2B980E57-98BF-413E-9A9F-58EFC26D6E89}" destId="{39D40D2F-B5D2-4B11-8E91-23425EC2F462}" srcOrd="9" destOrd="0" presId="urn:microsoft.com/office/officeart/2005/8/layout/hChevron3"/>
    <dgm:cxn modelId="{BFD7E385-D981-4D6A-BE5B-ACE95A726034}" type="presParOf" srcId="{2B980E57-98BF-413E-9A9F-58EFC26D6E89}" destId="{4D5E55FF-C47E-4DF1-AE36-32A7EB9F568A}" srcOrd="10" destOrd="0" presId="urn:microsoft.com/office/officeart/2005/8/layout/hChevron3"/>
    <dgm:cxn modelId="{66ACD9EA-0AC5-4B00-9D6C-6FFDC59F1700}" type="presParOf" srcId="{2B980E57-98BF-413E-9A9F-58EFC26D6E89}" destId="{DA0DAA00-93CC-4781-82F0-F8B59BCFF982}" srcOrd="11" destOrd="0" presId="urn:microsoft.com/office/officeart/2005/8/layout/hChevron3"/>
    <dgm:cxn modelId="{21DFA706-1F45-41FD-A8B6-CD82FF657968}" type="presParOf" srcId="{2B980E57-98BF-413E-9A9F-58EFC26D6E89}" destId="{EBDB105A-03DF-4BD3-93BE-460287147CEC}" srcOrd="12" destOrd="0" presId="urn:microsoft.com/office/officeart/2005/8/layout/hChevron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008" tIns="42672" rIns="21336" bIns="42672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600" b="1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0ED077D-BA2B-413F-8C21-8EA97757D920}">
      <dsp:nvSpPr>
        <dsp:cNvPr id="0" name=""/>
        <dsp:cNvSpPr/>
      </dsp:nvSpPr>
      <dsp:spPr>
        <a:xfrm>
          <a:off x="1613" y="0"/>
          <a:ext cx="1898148" cy="388199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0678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Baggrund</a:t>
          </a:r>
        </a:p>
      </dsp:txBody>
      <dsp:txXfrm>
        <a:off x="1613" y="0"/>
        <a:ext cx="1801098" cy="388199"/>
      </dsp:txXfrm>
    </dsp:sp>
    <dsp:sp modelId="{7BCC6F66-4A41-45E3-A985-A6AF1B04EF94}">
      <dsp:nvSpPr>
        <dsp:cNvPr id="0" name=""/>
        <dsp:cNvSpPr/>
      </dsp:nvSpPr>
      <dsp:spPr>
        <a:xfrm>
          <a:off x="1520131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1" kern="1200" dirty="0"/>
            <a:t>Studie I</a:t>
          </a:r>
        </a:p>
      </dsp:txBody>
      <dsp:txXfrm>
        <a:off x="1714231" y="0"/>
        <a:ext cx="1509949" cy="388199"/>
      </dsp:txXfrm>
    </dsp:sp>
    <dsp:sp modelId="{C37A0892-AD03-4469-98AD-6CCBC430CB39}">
      <dsp:nvSpPr>
        <dsp:cNvPr id="0" name=""/>
        <dsp:cNvSpPr/>
      </dsp:nvSpPr>
      <dsp:spPr>
        <a:xfrm>
          <a:off x="3038650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</a:t>
          </a:r>
        </a:p>
      </dsp:txBody>
      <dsp:txXfrm>
        <a:off x="3232750" y="0"/>
        <a:ext cx="1509949" cy="388199"/>
      </dsp:txXfrm>
    </dsp:sp>
    <dsp:sp modelId="{639E171D-7A35-4A11-AB20-39534AED29F2}">
      <dsp:nvSpPr>
        <dsp:cNvPr id="0" name=""/>
        <dsp:cNvSpPr/>
      </dsp:nvSpPr>
      <dsp:spPr>
        <a:xfrm>
          <a:off x="4557169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III</a:t>
          </a:r>
        </a:p>
      </dsp:txBody>
      <dsp:txXfrm>
        <a:off x="4751269" y="0"/>
        <a:ext cx="1509949" cy="388199"/>
      </dsp:txXfrm>
    </dsp:sp>
    <dsp:sp modelId="{D1DF5888-266C-4B47-BDE2-DE411D3C48C0}">
      <dsp:nvSpPr>
        <dsp:cNvPr id="0" name=""/>
        <dsp:cNvSpPr/>
      </dsp:nvSpPr>
      <dsp:spPr>
        <a:xfrm>
          <a:off x="6075688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IV</a:t>
          </a:r>
        </a:p>
      </dsp:txBody>
      <dsp:txXfrm>
        <a:off x="6269788" y="0"/>
        <a:ext cx="1509949" cy="388199"/>
      </dsp:txXfrm>
    </dsp:sp>
    <dsp:sp modelId="{4D5E55FF-C47E-4DF1-AE36-32A7EB9F568A}">
      <dsp:nvSpPr>
        <dsp:cNvPr id="0" name=""/>
        <dsp:cNvSpPr/>
      </dsp:nvSpPr>
      <dsp:spPr>
        <a:xfrm>
          <a:off x="7594206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Studie V</a:t>
          </a:r>
        </a:p>
      </dsp:txBody>
      <dsp:txXfrm>
        <a:off x="7788306" y="0"/>
        <a:ext cx="1509949" cy="388199"/>
      </dsp:txXfrm>
    </dsp:sp>
    <dsp:sp modelId="{EBDB105A-03DF-4BD3-93BE-460287147CEC}">
      <dsp:nvSpPr>
        <dsp:cNvPr id="0" name=""/>
        <dsp:cNvSpPr/>
      </dsp:nvSpPr>
      <dsp:spPr>
        <a:xfrm>
          <a:off x="9112725" y="0"/>
          <a:ext cx="1898148" cy="388199"/>
        </a:xfrm>
        <a:prstGeom prst="chevron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009" tIns="45339" rIns="22670" bIns="45339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a-DK" sz="1700" b="0" kern="1200" dirty="0"/>
            <a:t>Opsummering</a:t>
          </a:r>
        </a:p>
      </dsp:txBody>
      <dsp:txXfrm>
        <a:off x="9306825" y="0"/>
        <a:ext cx="1509949" cy="3881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Chevron3">
  <dgm:title val=""/>
  <dgm:desc val=""/>
  <dgm:catLst>
    <dgm:cat type="process" pri="10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func="maxDepth" op="gte" val="2">
        <dgm:constrLst>
          <dgm:constr type="w" for="ch" forName="parAndChTx" refType="w"/>
          <dgm:constr type="primFontSz" for="ch" ptType="node" op="equ"/>
          <dgm:constr type="w" for="ch" forName="parAndChSpace" refType="w" refFor="ch" refForName="parAndChTx" fact="-0.2"/>
          <dgm:constr type="w" for="ch" ptType="sibTrans" op="equ"/>
        </dgm:constrLst>
        <dgm:ruleLst/>
        <dgm:forEach name="Name6" axis="ch" ptType="node">
          <dgm:layoutNode name="parAndChTx">
            <dgm:varLst>
              <dgm:bulletEnabled val="1"/>
            </dgm:varLst>
            <dgm:alg type="tx"/>
            <dgm:choose name="Name7">
              <dgm:if name="Name8" func="var" arg="dir" op="equ" val="norm">
                <dgm:choose name="Name9">
                  <dgm:if name="Name10" axis="self" ptType="node" func="pos" op="equ" val="1">
                    <dgm:shape xmlns:r="http://schemas.openxmlformats.org/officeDocument/2006/relationships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4"/>
                    </dgm:constrLst>
                  </dgm:if>
                  <dgm:else name="Name11">
                    <dgm:shape xmlns:r="http://schemas.openxmlformats.org/officeDocument/2006/relationships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if>
              <dgm:else name="Name12">
                <dgm:choose name="Name13">
                  <dgm:if name="Name14" axis="self" ptType="node" func="pos" op="equ" val="1">
                    <dgm:shape xmlns:r="http://schemas.openxmlformats.org/officeDocument/2006/relationships" rot="180" type="homePlate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4"/>
                      <dgm:constr type="rMarg" refType="w" fact="0.1"/>
                    </dgm:constrLst>
                  </dgm:if>
                  <dgm:else name="Name15">
                    <dgm:shape xmlns:r="http://schemas.openxmlformats.org/officeDocument/2006/relationships" rot="180" type="chevron" r:blip="">
                      <dgm:adjLst>
                        <dgm:adj idx="1" val="0.25"/>
                      </dgm:adjLst>
                    </dgm:shape>
                    <dgm:presOf axis="desOrSelf" ptType="node"/>
                    <dgm:constrLst>
                      <dgm:constr type="h" refType="w" op="equ" fact="0.8"/>
                      <dgm:constr type="primFontSz" val="65"/>
                      <dgm:constr type="tMarg" refType="primFontSz" fact="0.2"/>
                      <dgm:constr type="bMarg" refType="primFontSz" fact="0.2"/>
                      <dgm:constr type="lMarg" refType="w" fact="0.1"/>
                      <dgm:constr type="rMarg" refType="w" fact="0.1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16" axis="followSib" ptType="sibTrans" cnt="1">
            <dgm:layoutNode name="parAndCh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17">
        <dgm:constrLst>
          <dgm:constr type="w" for="ch" forName="parTxOnly" refType="w"/>
          <dgm:constr type="primFontSz" for="ch" ptType="node" op="equ"/>
          <dgm:constr type="w" for="ch" forName="parSpace" refType="w" refFor="ch" refForName="parTxOnly" fact="-0.2"/>
          <dgm:constr type="w" for="ch" ptType="sibTrans" op="equ"/>
        </dgm:constrLst>
        <dgm:ruleLst/>
        <dgm:forEach name="Name18" axis="ch" ptType="node">
          <dgm:layoutNode name="parTxOnly">
            <dgm:varLst>
              <dgm:bulletEnabled val="1"/>
            </dgm:varLst>
            <dgm:alg type="tx"/>
            <dgm:presOf axis="desOrSelf" ptType="node"/>
            <dgm:choose name="Name19">
              <dgm:if name="Name20" func="var" arg="dir" op="equ" val="norm">
                <dgm:choose name="Name21">
                  <dgm:if name="Name22" axis="self" ptType="node" func="pos" op="equ" val="1">
                    <dgm:shape xmlns:r="http://schemas.openxmlformats.org/officeDocument/2006/relationships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42"/>
                      <dgm:constr type="rMarg" refType="primFontSz" fact="0.105"/>
                    </dgm:constrLst>
                  </dgm:if>
                  <dgm:else name="Name23">
                    <dgm:shape xmlns:r="http://schemas.openxmlformats.org/officeDocument/2006/relationships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315"/>
                      <dgm:constr type="rMarg" refType="primFontSz" fact="0.105"/>
                    </dgm:constrLst>
                  </dgm:else>
                </dgm:choose>
              </dgm:if>
              <dgm:else name="Name24">
                <dgm:choose name="Name25">
                  <dgm:if name="Name26" axis="self" ptType="node" func="pos" op="equ" val="1">
                    <dgm:shape xmlns:r="http://schemas.openxmlformats.org/officeDocument/2006/relationships" rot="180" type="homePlate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42"/>
                    </dgm:constrLst>
                  </dgm:if>
                  <dgm:else name="Name27">
                    <dgm:shape xmlns:r="http://schemas.openxmlformats.org/officeDocument/2006/relationships" rot="180" type="chevron" r:blip="">
                      <dgm:adjLst/>
                    </dgm:shape>
                    <dgm:constrLst>
                      <dgm:constr type="h" refType="w" op="equ" fact="0.4"/>
                      <dgm:constr type="primFontSz" val="65"/>
                      <dgm:constr type="tMarg" refType="primFontSz" fact="0.21"/>
                      <dgm:constr type="bMarg" refType="primFontSz" fact="0.21"/>
                      <dgm:constr type="lMarg" refType="primFontSz" fact="0.105"/>
                      <dgm:constr type="rMarg" refType="primFontSz" fact="0.315"/>
                    </dgm:constrLst>
                  </dgm:else>
                </dgm:choose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F9E11-F642-4BF2-B4DC-AF7D35EA7551}" type="datetimeFigureOut">
              <a:rPr lang="en-GB" smtClean="0"/>
              <a:t>03/02/2020</a:t>
            </a:fld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371A3-64EC-4735-8565-D99D7827967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92714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72A38B-F9FA-4036-A084-652409E98F08}" type="datetimeFigureOut">
              <a:rPr lang="en-GB" smtClean="0"/>
              <a:t>03/02/2020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436F85-577F-4A92-A47F-D540A2BCC821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80911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8215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956682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83648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8606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289819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357115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47740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882812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838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9910902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440408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1498122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8622744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522265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2004224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142718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3555445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5693992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442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884739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4179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11939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961293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675081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62005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404055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7727155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8604673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538751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5081342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5599309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4147636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40152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381238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0119051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/>
              <a:t>Michael Young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3079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200540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76734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30753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84283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436F85-577F-4A92-A47F-D540A2BCC821}" type="slidenum">
              <a:rPr lang="en-GB" smtClean="0"/>
              <a:t>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426869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0.png"/><Relationship Id="rId2" Type="http://schemas.openxmlformats.org/officeDocument/2006/relationships/hyperlink" Target="http://www.designguide.ku.dk/ku/skabeloner/powerpoint/praesentationer/" TargetMode="External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://image.ku.dk/lightbox/211/13407586855728741badb20/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vens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endParaRPr lang="en-GB" dirty="0"/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1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2" y="4053600"/>
            <a:ext cx="4946650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2" y="3007285"/>
            <a:ext cx="4946649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undertitel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9081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588963" y="1635125"/>
            <a:ext cx="11012487" cy="4675188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2"/>
            <a:ext cx="11012486" cy="865187"/>
          </a:xfrm>
        </p:spPr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1916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tx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6243638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252000" tIns="144000" rIns="540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r>
              <a:rPr lang="en-GB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05502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lle tekstlabel venstre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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0" y="4903567"/>
            <a:ext cx="5948362" cy="1398808"/>
          </a:xfrm>
          <a:solidFill>
            <a:srgbClr val="A31D20">
              <a:alpha val="95000"/>
            </a:srgbClr>
          </a:solidFill>
        </p:spPr>
        <p:txBody>
          <a:bodyPr lIns="576000" tIns="144000" rIns="252000" bIns="144000" anchor="t" anchorCtr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br>
              <a:rPr lang="en-GB" sz="2400" spc="100" dirty="0">
                <a:solidFill>
                  <a:schemeClr val="bg1"/>
                </a:solidFill>
                <a:latin typeface="+mj-lt"/>
                <a:cs typeface="Microsoft New Tai Lue"/>
              </a:rPr>
            </a:br>
            <a:r>
              <a:rPr lang="en-GB" dirty="0"/>
              <a:t>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945602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høj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6243638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252000" tIns="144000" rIns="540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7188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580104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tekstlabel venstre og billed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334851"/>
            <a:ext cx="12192000" cy="6523149"/>
          </a:xfrm>
          <a:blipFill>
            <a:blip r:embed="rId2"/>
            <a:stretch>
              <a:fillRect/>
            </a:stretch>
          </a:blipFill>
        </p:spPr>
        <p:txBody>
          <a:bodyPr lIns="6408000" tIns="360000" rIns="0" anchor="ctr" anchorCtr="0"/>
          <a:lstStyle>
            <a:lvl1pPr marL="0" indent="0" algn="l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8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0" y="2036763"/>
            <a:ext cx="5948362" cy="4265612"/>
          </a:xfrm>
          <a:solidFill>
            <a:schemeClr val="accent1">
              <a:alpha val="95000"/>
            </a:schemeClr>
          </a:solidFill>
        </p:spPr>
        <p:txBody>
          <a:bodyPr lIns="576000" tIns="144000" rIns="252000" bIns="144000"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719138" indent="-358775">
              <a:defRPr>
                <a:solidFill>
                  <a:schemeClr val="bg1"/>
                </a:solidFill>
              </a:defRPr>
            </a:lvl2pPr>
            <a:lvl3pPr marL="719138" indent="-358775">
              <a:defRPr>
                <a:solidFill>
                  <a:schemeClr val="bg1"/>
                </a:solidFill>
              </a:defRPr>
            </a:lvl3pPr>
            <a:lvl4pPr marL="719138" indent="-358775">
              <a:defRPr>
                <a:solidFill>
                  <a:schemeClr val="bg1"/>
                </a:solidFill>
              </a:defRPr>
            </a:lvl4pPr>
            <a:lvl5pPr marL="719138" indent="-358775"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472760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sal-punktopstilling rø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620713"/>
            <a:ext cx="11012487" cy="5682589"/>
          </a:xfrm>
          <a:noFill/>
        </p:spPr>
        <p:txBody>
          <a:bodyPr lIns="0" tIns="0" rIns="0" bIns="0"/>
          <a:lstStyle>
            <a:lvl1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449263" indent="-449263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Char char="•"/>
              <a:defRPr lang="da-DK" sz="4800" b="0" kern="1200" cap="all" spc="240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87839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kstfelt 8"/>
          <p:cNvSpPr txBox="1"/>
          <p:nvPr userDrawn="1"/>
        </p:nvSpPr>
        <p:spPr>
          <a:xfrm>
            <a:off x="421280" y="612884"/>
            <a:ext cx="1167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5000" b="1" dirty="0">
                <a:solidFill>
                  <a:schemeClr val="bg1"/>
                </a:solidFill>
              </a:rPr>
              <a:t>”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3" y="1628775"/>
            <a:ext cx="11012487" cy="4114799"/>
          </a:xfrm>
          <a:noFill/>
        </p:spPr>
        <p:txBody>
          <a:bodyPr lIns="0" tIns="0" rIns="0" bIns="0" anchor="t" anchorCtr="0"/>
          <a:lstStyle>
            <a:lvl1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buFont typeface="Arial" panose="020B0604020202020204" pitchFamily="34" charset="0"/>
              <a:buNone/>
              <a:defRPr lang="da-DK" sz="4800" b="1" kern="1200" cap="all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  <p:sp>
        <p:nvSpPr>
          <p:cNvPr id="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2712" y="5934971"/>
            <a:ext cx="11019496" cy="367404"/>
          </a:xfrm>
        </p:spPr>
        <p:txBody>
          <a:bodyPr>
            <a:normAutofit/>
          </a:bodyPr>
          <a:lstStyle>
            <a:lvl1pPr marL="0" indent="0">
              <a:buNone/>
              <a:defRPr sz="2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, </a:t>
            </a:r>
            <a:r>
              <a:rPr lang="en-GB" dirty="0" err="1"/>
              <a:t>kilde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42963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spejlede tekst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9" name="Pladsholder til tekst 9"/>
          <p:cNvSpPr>
            <a:spLocks noGrp="1"/>
          </p:cNvSpPr>
          <p:nvPr>
            <p:ph type="body" sz="quarter" idx="15" hasCustomPrompt="1"/>
          </p:nvPr>
        </p:nvSpPr>
        <p:spPr>
          <a:xfrm>
            <a:off x="588964" y="1628775"/>
            <a:ext cx="5358535" cy="4674527"/>
          </a:xfrm>
          <a:noFill/>
        </p:spPr>
        <p:txBody>
          <a:bodyPr lIns="0" tIns="0" rIns="0" bIns="0"/>
          <a:lstStyle>
            <a:lvl1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1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10" name="Pladsholder til tekst 9"/>
          <p:cNvSpPr>
            <a:spLocks noGrp="1"/>
          </p:cNvSpPr>
          <p:nvPr>
            <p:ph type="body" sz="quarter" idx="16" hasCustomPrompt="1"/>
          </p:nvPr>
        </p:nvSpPr>
        <p:spPr>
          <a:xfrm>
            <a:off x="6244503" y="1628775"/>
            <a:ext cx="5356948" cy="4674527"/>
          </a:xfrm>
          <a:noFill/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Aft>
                <a:spcPts val="1200"/>
              </a:spcAft>
              <a:buFont typeface="Arial" panose="020B0604020202020204" pitchFamily="34" charset="0"/>
              <a:buNone/>
              <a:defRPr lang="da-DK" sz="3600" b="0" kern="1200" cap="none" baseline="0" dirty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 err="1"/>
              <a:t>Fjerde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4"/>
            <a:r>
              <a:rPr lang="en-GB" dirty="0" err="1"/>
              <a:t>Femte</a:t>
            </a:r>
            <a:r>
              <a:rPr lang="en-GB" dirty="0"/>
              <a:t> </a:t>
            </a:r>
            <a:r>
              <a:rPr lang="en-GB" dirty="0" err="1"/>
              <a:t>niveau</a:t>
            </a:r>
            <a:r>
              <a:rPr lang="en-GB" dirty="0"/>
              <a:t> </a:t>
            </a: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3599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2730872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fsnitsoverskrif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1628775"/>
            <a:ext cx="11012487" cy="4673600"/>
          </a:xfrm>
        </p:spPr>
        <p:txBody>
          <a:bodyPr anchor="t" anchorCtr="0"/>
          <a:lstStyle>
            <a:lvl1pPr>
              <a:defRPr sz="6400" b="0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43884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609304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venst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6408000" tIns="360000" anchor="ctr" anchorCtr="0"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da-DK" sz="3200" kern="1200" baseline="0" dirty="0">
                <a:solidFill>
                  <a:schemeClr val="bg1"/>
                </a:solidFill>
                <a:latin typeface="+mn-lt"/>
                <a:ea typeface="+mn-ea"/>
                <a:cs typeface="+mn-cs"/>
                <a:sym typeface="Wingdings" panose="05000000000000000000" pitchFamily="2" charset="2"/>
              </a:defRPr>
            </a:lvl1pPr>
          </a:lstStyle>
          <a:p>
            <a:r>
              <a:rPr lang="en-GB" dirty="0"/>
              <a:t> </a:t>
            </a:r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26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42705"/>
            <a:ext cx="4983162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9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678034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315452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20552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rugergu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 txBox="1">
            <a:spLocks/>
          </p:cNvSpPr>
          <p:nvPr userDrawn="1"/>
        </p:nvSpPr>
        <p:spPr>
          <a:xfrm>
            <a:off x="588964" y="613649"/>
            <a:ext cx="11012486" cy="879921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lnSpc>
                <a:spcPct val="100000"/>
              </a:lnSpc>
              <a:spcBef>
                <a:spcPct val="0"/>
              </a:spcBef>
              <a:buNone/>
              <a:defRPr sz="3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en-GB" sz="3000" dirty="0" err="1">
                <a:solidFill>
                  <a:schemeClr val="tx1"/>
                </a:solidFill>
              </a:rPr>
              <a:t>Brugerguide</a:t>
            </a:r>
            <a:r>
              <a:rPr lang="en-GB" baseline="0" dirty="0">
                <a:solidFill>
                  <a:schemeClr val="tx1"/>
                </a:solidFill>
              </a:rPr>
              <a:t> </a:t>
            </a:r>
            <a:r>
              <a:rPr lang="en-GB" sz="1800" baseline="0" dirty="0">
                <a:solidFill>
                  <a:schemeClr val="tx1"/>
                </a:solidFill>
              </a:rPr>
              <a:t>– </a:t>
            </a:r>
            <a:r>
              <a:rPr lang="en-GB" sz="1800" dirty="0" err="1">
                <a:solidFill>
                  <a:schemeClr val="tx1"/>
                </a:solidFill>
              </a:rPr>
              <a:t>Slet</a:t>
            </a:r>
            <a:r>
              <a:rPr lang="en-GB" sz="1800" dirty="0">
                <a:solidFill>
                  <a:schemeClr val="tx1"/>
                </a:solidFill>
              </a:rPr>
              <a:t>, </a:t>
            </a:r>
            <a:r>
              <a:rPr lang="en-GB" sz="1800" dirty="0" err="1">
                <a:solidFill>
                  <a:schemeClr val="tx1"/>
                </a:solidFill>
              </a:rPr>
              <a:t>før</a:t>
            </a:r>
            <a:r>
              <a:rPr lang="en-GB" sz="1800" dirty="0">
                <a:solidFill>
                  <a:schemeClr val="tx1"/>
                </a:solidFill>
              </a:rPr>
              <a:t> du </a:t>
            </a:r>
            <a:r>
              <a:rPr lang="en-GB" sz="1800" dirty="0" err="1">
                <a:solidFill>
                  <a:schemeClr val="tx1"/>
                </a:solidFill>
              </a:rPr>
              <a:t>færdiggør</a:t>
            </a:r>
            <a:r>
              <a:rPr lang="en-GB" sz="1800" dirty="0">
                <a:solidFill>
                  <a:schemeClr val="tx1"/>
                </a:solidFill>
              </a:rPr>
              <a:t> din</a:t>
            </a:r>
            <a:r>
              <a:rPr lang="en-GB" sz="1800" baseline="0" dirty="0">
                <a:solidFill>
                  <a:schemeClr val="tx1"/>
                </a:solidFill>
              </a:rPr>
              <a:t> </a:t>
            </a:r>
            <a:r>
              <a:rPr lang="en-GB" sz="1800" dirty="0" err="1">
                <a:solidFill>
                  <a:schemeClr val="tx1"/>
                </a:solidFill>
              </a:rPr>
              <a:t>præsentation</a:t>
            </a:r>
            <a:endParaRPr lang="en-GB" sz="1800" dirty="0">
              <a:solidFill>
                <a:schemeClr val="tx1"/>
              </a:solidFill>
            </a:endParaRPr>
          </a:p>
        </p:txBody>
      </p:sp>
      <p:sp>
        <p:nvSpPr>
          <p:cNvPr id="48" name="Text Box 48"/>
          <p:cNvSpPr txBox="1">
            <a:spLocks noChangeArrowheads="1"/>
          </p:cNvSpPr>
          <p:nvPr userDrawn="1"/>
        </p:nvSpPr>
        <p:spPr bwMode="auto">
          <a:xfrm>
            <a:off x="587376" y="1640495"/>
            <a:ext cx="1750290" cy="38420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KU-skabeloner til PowerPoint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din KU-pc,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åbner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4:3-format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KU-logo.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Når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klikker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fanen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værktøjslinjen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via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knappen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mellem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henholdsvis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dansk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formaterne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4:3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16:9</a:t>
            </a:r>
          </a:p>
          <a:p>
            <a:pPr marL="88900" lvl="0" indent="-88900">
              <a:lnSpc>
                <a:spcPct val="115000"/>
              </a:lnSpc>
              <a:spcAft>
                <a:spcPts val="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”tom” version (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version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eksempel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diastype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venstrespalten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</a:p>
          <a:p>
            <a:pPr marL="88900" lvl="0" indent="-88900">
              <a:lnSpc>
                <a:spcPct val="115000"/>
              </a:lnSpc>
              <a:spcAft>
                <a:spcPts val="1000"/>
              </a:spcAft>
              <a:buFont typeface="Arial" panose="020B0604020202020204" pitchFamily="34" charset="0"/>
              <a:buChar char="•"/>
              <a:tabLst/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samt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demopræsentation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med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indsat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tekst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engelsk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”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fuld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” version,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slette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du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ikke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vil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Mac-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brugere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m.fl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kan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hente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PowerPoint-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skabelonerne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aseline="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www.designguide.ku.dk/ku/</a:t>
            </a:r>
            <a:b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skabeloner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r>
              <a:rPr lang="en-GB" sz="800" dirty="0" err="1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powerpoint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b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</a:br>
            <a:r>
              <a:rPr lang="en-GB" sz="800" dirty="0" err="1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praesentationer</a:t>
            </a:r>
            <a:r>
              <a:rPr lang="en-GB" sz="800" dirty="0">
                <a:solidFill>
                  <a:schemeClr val="accent4"/>
                </a:solidFill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/</a:t>
            </a:r>
            <a:endParaRPr lang="en-GB" sz="800" dirty="0">
              <a:solidFill>
                <a:schemeClr val="accent4"/>
              </a:solidFill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9" name="Text Box 48"/>
          <p:cNvSpPr txBox="1">
            <a:spLocks noChangeArrowheads="1"/>
          </p:cNvSpPr>
          <p:nvPr userDrawn="1"/>
        </p:nvSpPr>
        <p:spPr bwMode="auto">
          <a:xfrm>
            <a:off x="2576655" y="4237555"/>
            <a:ext cx="1755548" cy="1763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 din enheds navn (fx institut), sidenummer og dato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Indsæt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topmenuen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Sidehoved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og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Sidefod</a:t>
            </a:r>
            <a:endParaRPr lang="en-GB" sz="800" b="1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Udfyld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felterne</a:t>
            </a:r>
            <a:endParaRPr lang="en-GB" sz="800" dirty="0">
              <a:effectLst/>
              <a:latin typeface="+mj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Vælg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alle</a:t>
            </a:r>
            <a:r>
              <a:rPr lang="en-GB" sz="800" b="1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eller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b="1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Anvend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hvis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det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kun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skal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være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et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enkelt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dias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/slide</a:t>
            </a:r>
          </a:p>
          <a:p>
            <a:pPr>
              <a:lnSpc>
                <a:spcPct val="90000"/>
              </a:lnSpc>
              <a:spcAft>
                <a:spcPts val="1000"/>
              </a:spcAft>
            </a:pP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Oplysningerne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placeres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højre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side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af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den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grå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800" dirty="0" err="1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topbjælke</a:t>
            </a:r>
            <a:r>
              <a:rPr lang="en-GB" sz="8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50" name="Text Box 48"/>
          <p:cNvSpPr txBox="1">
            <a:spLocks noChangeArrowheads="1"/>
          </p:cNvSpPr>
          <p:nvPr userDrawn="1"/>
        </p:nvSpPr>
        <p:spPr bwMode="auto">
          <a:xfrm>
            <a:off x="587375" y="5678667"/>
            <a:ext cx="18995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Lav nyt dias/slide (hhv. 2010- + 2013- og 2016-version) 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</p:txBody>
      </p:sp>
      <p:pic>
        <p:nvPicPr>
          <p:cNvPr id="51" name="Billede 40"/>
          <p:cNvPicPr>
            <a:picLocks noChangeAspect="1"/>
          </p:cNvPicPr>
          <p:nvPr userDrawn="1"/>
        </p:nvPicPr>
        <p:blipFill rotWithShape="1">
          <a:blip r:embed="rId3"/>
          <a:srcRect l="36944" r="2272" b="69429"/>
          <a:stretch/>
        </p:blipFill>
        <p:spPr>
          <a:xfrm>
            <a:off x="4157637" y="2940574"/>
            <a:ext cx="395416" cy="126627"/>
          </a:xfrm>
          <a:prstGeom prst="rect">
            <a:avLst/>
          </a:prstGeom>
        </p:spPr>
      </p:pic>
      <p:sp>
        <p:nvSpPr>
          <p:cNvPr id="52" name="Text Box 48"/>
          <p:cNvSpPr txBox="1">
            <a:spLocks noChangeArrowheads="1"/>
          </p:cNvSpPr>
          <p:nvPr userDrawn="1"/>
        </p:nvSpPr>
        <p:spPr bwMode="auto">
          <a:xfrm>
            <a:off x="2587038" y="2582327"/>
            <a:ext cx="1624241" cy="723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Diastype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1. </a:t>
            </a:r>
            <a:r>
              <a:rPr lang="en-GB" altLang="da-DK" sz="80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Klik på </a:t>
            </a: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Startside/Hjem</a:t>
            </a:r>
          </a:p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Vælg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Layout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for at ændre dit nuværende dias/slide til et alternativt layout</a:t>
            </a:r>
          </a:p>
        </p:txBody>
      </p:sp>
      <p:sp>
        <p:nvSpPr>
          <p:cNvPr id="53" name="Text Box 48"/>
          <p:cNvSpPr txBox="1">
            <a:spLocks noChangeArrowheads="1"/>
          </p:cNvSpPr>
          <p:nvPr userDrawn="1"/>
        </p:nvSpPr>
        <p:spPr bwMode="auto">
          <a:xfrm>
            <a:off x="2576655" y="3571524"/>
            <a:ext cx="163462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Skrift</a:t>
            </a:r>
            <a:br>
              <a:rPr lang="en-GB" sz="10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</a:br>
            <a:r>
              <a:rPr lang="en-GB" altLang="da-DK" sz="800" b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KU Anvender skriften Microsoft New Tai Lue i PowerPoint.</a:t>
            </a:r>
            <a:endParaRPr lang="en-GB" altLang="da-DK" sz="800" b="0" baseline="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4" name="Text Box 48"/>
          <p:cNvSpPr txBox="1">
            <a:spLocks noChangeArrowheads="1"/>
          </p:cNvSpPr>
          <p:nvPr userDrawn="1"/>
        </p:nvSpPr>
        <p:spPr bwMode="auto">
          <a:xfrm>
            <a:off x="4739114" y="1627125"/>
            <a:ext cx="163462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se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Klik på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Vis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Gitterlinjer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og/eller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For at etablere flere gitter- og hjælpelinjer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Før musen over en eksisterende hjælpelinje og klik på linjen (koordinater på linjen vises)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Hold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CTRL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nede, mens du flytter placeringen af den eksisterende linje (tilføjer en ny)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Tryk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Alt + F9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hurtig visning af hjælpelinjer</a:t>
            </a:r>
          </a:p>
        </p:txBody>
      </p:sp>
      <p:sp>
        <p:nvSpPr>
          <p:cNvPr id="55" name="Text Box 48"/>
          <p:cNvSpPr txBox="1">
            <a:spLocks noChangeArrowheads="1"/>
          </p:cNvSpPr>
          <p:nvPr userDrawn="1"/>
        </p:nvSpPr>
        <p:spPr bwMode="auto">
          <a:xfrm>
            <a:off x="4728822" y="4141417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 billede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På layouts med billedholder: Klik på ikon og 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Indsæt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Teksten ”Klik her, hvis du vil udskifte billedet” bliver ikke vist i din præsentation.  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hente KU-billeder, som er tilpasset og minimeret til henholdsvis 4:3- og 16:9-format via dette link:</a:t>
            </a:r>
            <a:b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</a:t>
            </a: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http://image.ku.dk/lightbox/211/13407586855728741badb20/</a:t>
            </a:r>
            <a:r>
              <a:rPr lang="en-GB" sz="800" b="0" baseline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4"/>
              </a:rPr>
              <a:t> 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Vælg slideshow-visning for at gøre linket aktivt.</a:t>
            </a:r>
          </a:p>
        </p:txBody>
      </p:sp>
      <p:sp>
        <p:nvSpPr>
          <p:cNvPr id="56" name="Text Box 48"/>
          <p:cNvSpPr txBox="1">
            <a:spLocks noChangeArrowheads="1"/>
          </p:cNvSpPr>
          <p:nvPr userDrawn="1"/>
        </p:nvSpPr>
        <p:spPr bwMode="auto">
          <a:xfrm>
            <a:off x="6691561" y="1640495"/>
            <a:ext cx="163462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Billedstørrelser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De optimale billedstørrelser 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4:3-format: 1.500 x 1.073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16:9-format: 1.500 x 818 pixels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Gem billederne i 72 dpi og i ”jpg-medium-kvalitet”</a:t>
            </a:r>
          </a:p>
        </p:txBody>
      </p:sp>
      <p:sp>
        <p:nvSpPr>
          <p:cNvPr id="57" name="Text Box 48"/>
          <p:cNvSpPr txBox="1">
            <a:spLocks noChangeArrowheads="1"/>
          </p:cNvSpPr>
          <p:nvPr userDrawn="1"/>
        </p:nvSpPr>
        <p:spPr bwMode="auto">
          <a:xfrm>
            <a:off x="6691561" y="2720006"/>
            <a:ext cx="1634624" cy="1920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 billede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1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. Klik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Beskær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for at ændre billedets fokus/størrelse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2.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Ønsker du at skalere billedet, så hold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SHIFT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-knappen nede, mens du trækker i billedets hjørner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3.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billedet og vælg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Tip: 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Hvis du sletter billedet og indsætter et nyt, kan billedet lægge sig foran tekst og grafik. Hvis dette sker, skal du vælge billedet, højreklikke og vælge </a:t>
            </a:r>
            <a:r>
              <a:rPr lang="en-GB" sz="8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Placer bagerst</a:t>
            </a:r>
          </a:p>
        </p:txBody>
      </p:sp>
      <p:sp>
        <p:nvSpPr>
          <p:cNvPr id="58" name="Text Box 48"/>
          <p:cNvSpPr txBox="1">
            <a:spLocks noChangeArrowheads="1"/>
          </p:cNvSpPr>
          <p:nvPr userDrawn="1"/>
        </p:nvSpPr>
        <p:spPr bwMode="auto">
          <a:xfrm>
            <a:off x="6691561" y="4765322"/>
            <a:ext cx="1634624" cy="88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Skabelonens farver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Du kan vælge mellem en række farver til baggrunde og grafer.</a:t>
            </a:r>
          </a:p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Højreklik på den flade, du vil skifte farve på, og derefter malerbøtte-ikonet (Fyldfarve til figur)</a:t>
            </a:r>
          </a:p>
        </p:txBody>
      </p:sp>
      <p:sp>
        <p:nvSpPr>
          <p:cNvPr id="59" name="Text Box 48"/>
          <p:cNvSpPr txBox="1">
            <a:spLocks noChangeArrowheads="1"/>
          </p:cNvSpPr>
          <p:nvPr userDrawn="1"/>
        </p:nvSpPr>
        <p:spPr bwMode="auto">
          <a:xfrm>
            <a:off x="6691561" y="5815137"/>
            <a:ext cx="1634624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0000"/>
              </a:lnSpc>
              <a:spcAft>
                <a:spcPts val="600"/>
              </a:spcAft>
              <a:defRPr/>
            </a:pPr>
            <a: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Mere information</a:t>
            </a:r>
            <a:br>
              <a:rPr lang="en-GB" sz="1000" b="1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Se</a:t>
            </a:r>
            <a: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designguiden</a:t>
            </a:r>
            <a:r>
              <a:rPr lang="en-GB" sz="800" b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  <a:t> på</a:t>
            </a:r>
            <a:br>
              <a:rPr lang="en-GB" sz="800" b="0" baseline="0" noProof="1">
                <a:solidFill>
                  <a:schemeClr val="tx1"/>
                </a:solidFill>
                <a:latin typeface="+mj-lt"/>
                <a:cs typeface="Arial" panose="020B0604020202020204" pitchFamily="34" charset="0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www.designguide.ku.dk/ku/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skabeloner/powerpoint/</a:t>
            </a:r>
            <a:b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</a:br>
            <a:r>
              <a:rPr lang="en-GB" sz="800" b="0" noProof="1">
                <a:solidFill>
                  <a:schemeClr val="accent4"/>
                </a:solidFill>
                <a:latin typeface="+mj-lt"/>
                <a:cs typeface="Arial" panose="020B0604020202020204" pitchFamily="34" charset="0"/>
                <a:hlinkClick r:id="rId2"/>
              </a:rPr>
              <a:t>praesentationer/</a:t>
            </a:r>
            <a:endParaRPr lang="en-GB" sz="800" b="0" noProof="1">
              <a:solidFill>
                <a:schemeClr val="accent4"/>
              </a:solidFill>
              <a:latin typeface="+mj-lt"/>
              <a:cs typeface="Arial" panose="020B0604020202020204" pitchFamily="34" charset="0"/>
            </a:endParaRPr>
          </a:p>
        </p:txBody>
      </p:sp>
      <p:pic>
        <p:nvPicPr>
          <p:cNvPr id="60" name="Billede 25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268044" y="4201412"/>
            <a:ext cx="257327" cy="275280"/>
          </a:xfrm>
          <a:prstGeom prst="rect">
            <a:avLst/>
          </a:prstGeom>
        </p:spPr>
      </p:pic>
      <p:pic>
        <p:nvPicPr>
          <p:cNvPr id="61" name="Billede 36"/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223538" y="2795378"/>
            <a:ext cx="288708" cy="275280"/>
          </a:xfrm>
          <a:prstGeom prst="rect">
            <a:avLst/>
          </a:prstGeom>
        </p:spPr>
      </p:pic>
      <p:pic>
        <p:nvPicPr>
          <p:cNvPr id="62" name="Billede 37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8241826" y="3187789"/>
            <a:ext cx="223122" cy="228843"/>
          </a:xfrm>
          <a:prstGeom prst="rect">
            <a:avLst/>
          </a:prstGeom>
        </p:spPr>
      </p:pic>
      <p:sp>
        <p:nvSpPr>
          <p:cNvPr id="63" name="Text Box 48"/>
          <p:cNvSpPr txBox="1">
            <a:spLocks noChangeArrowheads="1"/>
          </p:cNvSpPr>
          <p:nvPr userDrawn="1"/>
        </p:nvSpPr>
        <p:spPr bwMode="auto">
          <a:xfrm>
            <a:off x="2564067" y="1666128"/>
            <a:ext cx="1768136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144000" bIns="0" anchor="t" anchorCtr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Aft>
                <a:spcPts val="600"/>
              </a:spcAft>
              <a:defRPr/>
            </a:pPr>
            <a:r>
              <a:rPr lang="en-GB" altLang="da-DK" sz="800" b="1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2.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 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Under knappen </a:t>
            </a:r>
            <a:r>
              <a:rPr lang="en-GB" altLang="da-DK" sz="800" b="1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Nyt dias/Nyt slide</a:t>
            </a:r>
            <a:r>
              <a:rPr lang="en-GB" altLang="da-DK" sz="800" baseline="0" noProof="1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. Klik på øverste del af knappen for at oprette i et dias/slide magen til det markerede. Klik på nederste del for at se et udvalg af mulige layoutvalg</a:t>
            </a:r>
            <a:endParaRPr lang="en-GB" altLang="da-DK" sz="800" noProof="1">
              <a:solidFill>
                <a:schemeClr val="tx1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64" name="Billede 39"/>
          <p:cNvPicPr>
            <a:picLocks noChangeAspect="1"/>
          </p:cNvPicPr>
          <p:nvPr userDrawn="1"/>
        </p:nvPicPr>
        <p:blipFill rotWithShape="1">
          <a:blip r:embed="rId3"/>
          <a:srcRect l="2931" r="60888"/>
          <a:stretch/>
        </p:blipFill>
        <p:spPr>
          <a:xfrm>
            <a:off x="4231619" y="1844048"/>
            <a:ext cx="235367" cy="418987"/>
          </a:xfrm>
          <a:prstGeom prst="rect">
            <a:avLst/>
          </a:prstGeom>
        </p:spPr>
      </p:pic>
      <p:sp>
        <p:nvSpPr>
          <p:cNvPr id="65" name="Freeform 10"/>
          <p:cNvSpPr>
            <a:spLocks noChangeAspect="1"/>
          </p:cNvSpPr>
          <p:nvPr userDrawn="1"/>
        </p:nvSpPr>
        <p:spPr>
          <a:xfrm rot="19800000">
            <a:off x="4404080" y="1900198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  <p:sp>
        <p:nvSpPr>
          <p:cNvPr id="66" name="Freeform 10"/>
          <p:cNvSpPr>
            <a:spLocks noChangeAspect="1"/>
          </p:cNvSpPr>
          <p:nvPr userDrawn="1"/>
        </p:nvSpPr>
        <p:spPr>
          <a:xfrm rot="19800000">
            <a:off x="4416414" y="2138150"/>
            <a:ext cx="69672" cy="124351"/>
          </a:xfrm>
          <a:custGeom>
            <a:avLst/>
            <a:gdLst>
              <a:gd name="connsiteX0" fmla="*/ 381342 w 762684"/>
              <a:gd name="connsiteY0" fmla="*/ 0 h 1361254"/>
              <a:gd name="connsiteX1" fmla="*/ 762684 w 762684"/>
              <a:gd name="connsiteY1" fmla="*/ 823784 h 1361254"/>
              <a:gd name="connsiteX2" fmla="*/ 459602 w 762684"/>
              <a:gd name="connsiteY2" fmla="*/ 823784 h 1361254"/>
              <a:gd name="connsiteX3" fmla="*/ 459601 w 762684"/>
              <a:gd name="connsiteY3" fmla="*/ 1282994 h 1361254"/>
              <a:gd name="connsiteX4" fmla="*/ 381341 w 762684"/>
              <a:gd name="connsiteY4" fmla="*/ 1361254 h 1361254"/>
              <a:gd name="connsiteX5" fmla="*/ 381342 w 762684"/>
              <a:gd name="connsiteY5" fmla="*/ 1361253 h 1361254"/>
              <a:gd name="connsiteX6" fmla="*/ 303082 w 762684"/>
              <a:gd name="connsiteY6" fmla="*/ 1282993 h 1361254"/>
              <a:gd name="connsiteX7" fmla="*/ 303082 w 762684"/>
              <a:gd name="connsiteY7" fmla="*/ 823784 h 1361254"/>
              <a:gd name="connsiteX8" fmla="*/ 0 w 762684"/>
              <a:gd name="connsiteY8" fmla="*/ 823784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81342 w 762684"/>
              <a:gd name="connsiteY10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16886 w 762684"/>
              <a:gd name="connsiteY10" fmla="*/ 123104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100982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6550 w 762684"/>
              <a:gd name="connsiteY10" fmla="*/ 91149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19866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48840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34 h 1361288"/>
              <a:gd name="connsiteX1" fmla="*/ 425041 w 762684"/>
              <a:gd name="connsiteY1" fmla="*/ 27274 h 1361288"/>
              <a:gd name="connsiteX2" fmla="*/ 762684 w 762684"/>
              <a:gd name="connsiteY2" fmla="*/ 823818 h 1361288"/>
              <a:gd name="connsiteX3" fmla="*/ 459602 w 762684"/>
              <a:gd name="connsiteY3" fmla="*/ 823818 h 1361288"/>
              <a:gd name="connsiteX4" fmla="*/ 459601 w 762684"/>
              <a:gd name="connsiteY4" fmla="*/ 1283028 h 1361288"/>
              <a:gd name="connsiteX5" fmla="*/ 381341 w 762684"/>
              <a:gd name="connsiteY5" fmla="*/ 1361288 h 1361288"/>
              <a:gd name="connsiteX6" fmla="*/ 381342 w 762684"/>
              <a:gd name="connsiteY6" fmla="*/ 1361287 h 1361288"/>
              <a:gd name="connsiteX7" fmla="*/ 303082 w 762684"/>
              <a:gd name="connsiteY7" fmla="*/ 1283027 h 1361288"/>
              <a:gd name="connsiteX8" fmla="*/ 303082 w 762684"/>
              <a:gd name="connsiteY8" fmla="*/ 823818 h 1361288"/>
              <a:gd name="connsiteX9" fmla="*/ 0 w 762684"/>
              <a:gd name="connsiteY9" fmla="*/ 823818 h 1361288"/>
              <a:gd name="connsiteX10" fmla="*/ 334092 w 762684"/>
              <a:gd name="connsiteY10" fmla="*/ 27275 h 1361288"/>
              <a:gd name="connsiteX11" fmla="*/ 381342 w 762684"/>
              <a:gd name="connsiteY11" fmla="*/ 34 h 1361288"/>
              <a:gd name="connsiteX0" fmla="*/ 381342 w 762684"/>
              <a:gd name="connsiteY0" fmla="*/ 269 h 1361523"/>
              <a:gd name="connsiteX1" fmla="*/ 425041 w 762684"/>
              <a:gd name="connsiteY1" fmla="*/ 27509 h 1361523"/>
              <a:gd name="connsiteX2" fmla="*/ 762684 w 762684"/>
              <a:gd name="connsiteY2" fmla="*/ 824053 h 1361523"/>
              <a:gd name="connsiteX3" fmla="*/ 459602 w 762684"/>
              <a:gd name="connsiteY3" fmla="*/ 824053 h 1361523"/>
              <a:gd name="connsiteX4" fmla="*/ 459601 w 762684"/>
              <a:gd name="connsiteY4" fmla="*/ 1283263 h 1361523"/>
              <a:gd name="connsiteX5" fmla="*/ 381341 w 762684"/>
              <a:gd name="connsiteY5" fmla="*/ 1361523 h 1361523"/>
              <a:gd name="connsiteX6" fmla="*/ 381342 w 762684"/>
              <a:gd name="connsiteY6" fmla="*/ 1361522 h 1361523"/>
              <a:gd name="connsiteX7" fmla="*/ 303082 w 762684"/>
              <a:gd name="connsiteY7" fmla="*/ 1283262 h 1361523"/>
              <a:gd name="connsiteX8" fmla="*/ 303082 w 762684"/>
              <a:gd name="connsiteY8" fmla="*/ 824053 h 1361523"/>
              <a:gd name="connsiteX9" fmla="*/ 0 w 762684"/>
              <a:gd name="connsiteY9" fmla="*/ 824053 h 1361523"/>
              <a:gd name="connsiteX10" fmla="*/ 334092 w 762684"/>
              <a:gd name="connsiteY10" fmla="*/ 27510 h 1361523"/>
              <a:gd name="connsiteX11" fmla="*/ 381342 w 762684"/>
              <a:gd name="connsiteY11" fmla="*/ 269 h 1361523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414 h 1361668"/>
              <a:gd name="connsiteX1" fmla="*/ 425041 w 762684"/>
              <a:gd name="connsiteY1" fmla="*/ 27654 h 1361668"/>
              <a:gd name="connsiteX2" fmla="*/ 762684 w 762684"/>
              <a:gd name="connsiteY2" fmla="*/ 824198 h 1361668"/>
              <a:gd name="connsiteX3" fmla="*/ 459602 w 762684"/>
              <a:gd name="connsiteY3" fmla="*/ 824198 h 1361668"/>
              <a:gd name="connsiteX4" fmla="*/ 459601 w 762684"/>
              <a:gd name="connsiteY4" fmla="*/ 1283408 h 1361668"/>
              <a:gd name="connsiteX5" fmla="*/ 381341 w 762684"/>
              <a:gd name="connsiteY5" fmla="*/ 1361668 h 1361668"/>
              <a:gd name="connsiteX6" fmla="*/ 381342 w 762684"/>
              <a:gd name="connsiteY6" fmla="*/ 1361667 h 1361668"/>
              <a:gd name="connsiteX7" fmla="*/ 303082 w 762684"/>
              <a:gd name="connsiteY7" fmla="*/ 1283407 h 1361668"/>
              <a:gd name="connsiteX8" fmla="*/ 303082 w 762684"/>
              <a:gd name="connsiteY8" fmla="*/ 824198 h 1361668"/>
              <a:gd name="connsiteX9" fmla="*/ 0 w 762684"/>
              <a:gd name="connsiteY9" fmla="*/ 824198 h 1361668"/>
              <a:gd name="connsiteX10" fmla="*/ 334092 w 762684"/>
              <a:gd name="connsiteY10" fmla="*/ 27655 h 1361668"/>
              <a:gd name="connsiteX11" fmla="*/ 381342 w 762684"/>
              <a:gd name="connsiteY11" fmla="*/ 414 h 1361668"/>
              <a:gd name="connsiteX0" fmla="*/ 381342 w 762684"/>
              <a:gd name="connsiteY0" fmla="*/ 18 h 1361272"/>
              <a:gd name="connsiteX1" fmla="*/ 425041 w 762684"/>
              <a:gd name="connsiteY1" fmla="*/ 27258 h 1361272"/>
              <a:gd name="connsiteX2" fmla="*/ 762684 w 762684"/>
              <a:gd name="connsiteY2" fmla="*/ 823802 h 1361272"/>
              <a:gd name="connsiteX3" fmla="*/ 459602 w 762684"/>
              <a:gd name="connsiteY3" fmla="*/ 823802 h 1361272"/>
              <a:gd name="connsiteX4" fmla="*/ 459601 w 762684"/>
              <a:gd name="connsiteY4" fmla="*/ 1283012 h 1361272"/>
              <a:gd name="connsiteX5" fmla="*/ 381341 w 762684"/>
              <a:gd name="connsiteY5" fmla="*/ 1361272 h 1361272"/>
              <a:gd name="connsiteX6" fmla="*/ 381342 w 762684"/>
              <a:gd name="connsiteY6" fmla="*/ 1361271 h 1361272"/>
              <a:gd name="connsiteX7" fmla="*/ 303082 w 762684"/>
              <a:gd name="connsiteY7" fmla="*/ 1283011 h 1361272"/>
              <a:gd name="connsiteX8" fmla="*/ 303082 w 762684"/>
              <a:gd name="connsiteY8" fmla="*/ 823802 h 1361272"/>
              <a:gd name="connsiteX9" fmla="*/ 0 w 762684"/>
              <a:gd name="connsiteY9" fmla="*/ 823802 h 1361272"/>
              <a:gd name="connsiteX10" fmla="*/ 334092 w 762684"/>
              <a:gd name="connsiteY10" fmla="*/ 27259 h 1361272"/>
              <a:gd name="connsiteX11" fmla="*/ 381342 w 762684"/>
              <a:gd name="connsiteY11" fmla="*/ 18 h 1361272"/>
              <a:gd name="connsiteX0" fmla="*/ 381342 w 762684"/>
              <a:gd name="connsiteY0" fmla="*/ 0 h 1361254"/>
              <a:gd name="connsiteX1" fmla="*/ 425041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  <a:gd name="connsiteX0" fmla="*/ 381342 w 762684"/>
              <a:gd name="connsiteY0" fmla="*/ 0 h 1361254"/>
              <a:gd name="connsiteX1" fmla="*/ 426750 w 762684"/>
              <a:gd name="connsiteY1" fmla="*/ 27240 h 1361254"/>
              <a:gd name="connsiteX2" fmla="*/ 762684 w 762684"/>
              <a:gd name="connsiteY2" fmla="*/ 823784 h 1361254"/>
              <a:gd name="connsiteX3" fmla="*/ 459602 w 762684"/>
              <a:gd name="connsiteY3" fmla="*/ 823784 h 1361254"/>
              <a:gd name="connsiteX4" fmla="*/ 459601 w 762684"/>
              <a:gd name="connsiteY4" fmla="*/ 1282994 h 1361254"/>
              <a:gd name="connsiteX5" fmla="*/ 381341 w 762684"/>
              <a:gd name="connsiteY5" fmla="*/ 1361254 h 1361254"/>
              <a:gd name="connsiteX6" fmla="*/ 381342 w 762684"/>
              <a:gd name="connsiteY6" fmla="*/ 1361253 h 1361254"/>
              <a:gd name="connsiteX7" fmla="*/ 303082 w 762684"/>
              <a:gd name="connsiteY7" fmla="*/ 1282993 h 1361254"/>
              <a:gd name="connsiteX8" fmla="*/ 303082 w 762684"/>
              <a:gd name="connsiteY8" fmla="*/ 823784 h 1361254"/>
              <a:gd name="connsiteX9" fmla="*/ 0 w 762684"/>
              <a:gd name="connsiteY9" fmla="*/ 823784 h 1361254"/>
              <a:gd name="connsiteX10" fmla="*/ 334092 w 762684"/>
              <a:gd name="connsiteY10" fmla="*/ 27241 h 1361254"/>
              <a:gd name="connsiteX11" fmla="*/ 381342 w 762684"/>
              <a:gd name="connsiteY11" fmla="*/ 0 h 13612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762684" h="1361254">
                <a:moveTo>
                  <a:pt x="381342" y="0"/>
                </a:moveTo>
                <a:cubicBezTo>
                  <a:pt x="395908" y="1387"/>
                  <a:pt x="412184" y="3630"/>
                  <a:pt x="426750" y="27240"/>
                </a:cubicBezTo>
                <a:lnTo>
                  <a:pt x="762684" y="823784"/>
                </a:lnTo>
                <a:lnTo>
                  <a:pt x="459602" y="823784"/>
                </a:lnTo>
                <a:cubicBezTo>
                  <a:pt x="459602" y="976854"/>
                  <a:pt x="459601" y="1129924"/>
                  <a:pt x="459601" y="1282994"/>
                </a:cubicBezTo>
                <a:cubicBezTo>
                  <a:pt x="459601" y="1326216"/>
                  <a:pt x="424563" y="1361254"/>
                  <a:pt x="381341" y="1361254"/>
                </a:cubicBezTo>
                <a:lnTo>
                  <a:pt x="381342" y="1361253"/>
                </a:lnTo>
                <a:cubicBezTo>
                  <a:pt x="338120" y="1361253"/>
                  <a:pt x="303082" y="1326215"/>
                  <a:pt x="303082" y="1282993"/>
                </a:cubicBezTo>
                <a:lnTo>
                  <a:pt x="303082" y="823784"/>
                </a:lnTo>
                <a:lnTo>
                  <a:pt x="0" y="823784"/>
                </a:lnTo>
                <a:lnTo>
                  <a:pt x="334092" y="27241"/>
                </a:lnTo>
                <a:cubicBezTo>
                  <a:pt x="343005" y="9615"/>
                  <a:pt x="366447" y="533"/>
                  <a:pt x="381342" y="0"/>
                </a:cubicBezTo>
                <a:close/>
              </a:path>
            </a:pathLst>
          </a:custGeom>
          <a:solidFill>
            <a:schemeClr val="bg1"/>
          </a:solidFill>
          <a:ln w="9525">
            <a:solidFill>
              <a:schemeClr val="accent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0279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stor højr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8804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 </a:t>
            </a:r>
            <a:br>
              <a:rPr lang="en-GB" dirty="0"/>
            </a:br>
            <a:r>
              <a:rPr lang="en-GB" dirty="0"/>
              <a:t> </a:t>
            </a:r>
          </a:p>
        </p:txBody>
      </p:sp>
      <p:sp>
        <p:nvSpPr>
          <p:cNvPr id="2" name="Titel 2"/>
          <p:cNvSpPr>
            <a:spLocks noGrp="1"/>
          </p:cNvSpPr>
          <p:nvPr>
            <p:ph type="ctrTitle"/>
          </p:nvPr>
        </p:nvSpPr>
        <p:spPr>
          <a:xfrm>
            <a:off x="6243638" y="691815"/>
            <a:ext cx="5948362" cy="5474035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3384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164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164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164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indent="0"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9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6622257" y="3007285"/>
            <a:ext cx="4979193" cy="726435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undertitel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7" y="1020200"/>
            <a:ext cx="4977606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03454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billede lille høj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  <a:blipFill>
            <a:blip r:embed="rId2"/>
            <a:stretch>
              <a:fillRect/>
            </a:stretch>
          </a:blipFill>
        </p:spPr>
        <p:txBody>
          <a:bodyPr lIns="0" tIns="360000" rIns="6408000" anchor="ctr" anchorCtr="0"/>
          <a:lstStyle>
            <a:lvl1pPr marL="0" indent="0" algn="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 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6243638" y="2271092"/>
            <a:ext cx="5948362" cy="3895200"/>
          </a:xfrm>
          <a:blipFill>
            <a:blip r:embed="rId3"/>
            <a:stretch>
              <a:fillRect/>
            </a:stretch>
          </a:blipFill>
        </p:spPr>
        <p:txBody>
          <a:bodyPr lIns="360000" tIns="468000" rIns="540000" bIns="2448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9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6622257" y="4053600"/>
            <a:ext cx="4979193" cy="899766"/>
          </a:xfrm>
        </p:spPr>
        <p:txBody>
          <a:bodyPr rIns="0">
            <a:no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5" hasCustomPrompt="1"/>
          </p:nvPr>
        </p:nvSpPr>
        <p:spPr>
          <a:xfrm>
            <a:off x="6622258" y="2610941"/>
            <a:ext cx="4962920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29679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sto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7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 hasCustomPrompt="1"/>
          </p:nvPr>
        </p:nvSpPr>
        <p:spPr>
          <a:xfrm>
            <a:off x="0" y="691815"/>
            <a:ext cx="5959476" cy="5474035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3384000" anchor="b" anchorCtr="0">
            <a:noAutofit/>
          </a:bodyPr>
          <a:lstStyle>
            <a:lvl1pPr algn="l">
              <a:lnSpc>
                <a:spcPct val="900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master</a:t>
            </a:r>
          </a:p>
        </p:txBody>
      </p:sp>
      <p:sp>
        <p:nvSpPr>
          <p:cNvPr id="37" name="Undertitel 2"/>
          <p:cNvSpPr>
            <a:spLocks noGrp="1"/>
          </p:cNvSpPr>
          <p:nvPr>
            <p:ph type="subTitle" idx="1" hasCustomPrompt="1"/>
          </p:nvPr>
        </p:nvSpPr>
        <p:spPr>
          <a:xfrm>
            <a:off x="588964" y="3007285"/>
            <a:ext cx="4946648" cy="726435"/>
          </a:xfrm>
        </p:spPr>
        <p:txBody>
          <a:bodyPr rIns="0">
            <a:noAutofit/>
          </a:bodyPr>
          <a:lstStyle>
            <a:lvl1pPr marL="0" indent="0" algn="l">
              <a:lnSpc>
                <a:spcPct val="100000"/>
              </a:lnSpc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undertitel</a:t>
            </a:r>
            <a:endParaRPr lang="en-GB" dirty="0"/>
          </a:p>
        </p:txBody>
      </p:sp>
      <p:sp>
        <p:nvSpPr>
          <p:cNvPr id="38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12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1020200"/>
            <a:ext cx="4946649" cy="1345417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817950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 segl lille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7"/>
          <p:cNvSpPr/>
          <p:nvPr userDrawn="1"/>
        </p:nvSpPr>
        <p:spPr>
          <a:xfrm>
            <a:off x="0" y="0"/>
            <a:ext cx="12198350" cy="6858000"/>
          </a:xfrm>
          <a:prstGeom prst="rect">
            <a:avLst/>
          </a:prstGeom>
          <a:gradFill flip="none"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34" r="10628" b="7654"/>
          <a:stretch/>
        </p:blipFill>
        <p:spPr>
          <a:xfrm>
            <a:off x="1733575" y="-6016"/>
            <a:ext cx="10465859" cy="6858000"/>
          </a:xfrm>
          <a:prstGeom prst="rect">
            <a:avLst/>
          </a:prstGeom>
        </p:spPr>
      </p:pic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10329111" y="-385200"/>
            <a:ext cx="814976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236495" y="-385200"/>
            <a:ext cx="6981162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>
          <a:xfrm>
            <a:off x="11255542" y="-385200"/>
            <a:ext cx="381759" cy="176797"/>
          </a:xfrm>
        </p:spPr>
        <p:txBody>
          <a:bodyPr/>
          <a:lstStyle>
            <a:lvl1pPr>
              <a:defRPr sz="100">
                <a:solidFill>
                  <a:schemeClr val="bg1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22" name="Titel 2"/>
          <p:cNvSpPr>
            <a:spLocks noGrp="1"/>
          </p:cNvSpPr>
          <p:nvPr>
            <p:ph type="ctrTitle"/>
          </p:nvPr>
        </p:nvSpPr>
        <p:spPr>
          <a:xfrm>
            <a:off x="0" y="2271092"/>
            <a:ext cx="5959476" cy="3895200"/>
          </a:xfrm>
          <a:blipFill>
            <a:blip r:embed="rId3"/>
            <a:stretch>
              <a:fillRect/>
            </a:stretch>
          </a:blipFill>
        </p:spPr>
        <p:txBody>
          <a:bodyPr lIns="540000" tIns="468000" rIns="360000" bIns="2340000" anchor="b" anchorCtr="0">
            <a:noAutofit/>
          </a:bodyPr>
          <a:lstStyle>
            <a:lvl1pPr algn="l">
              <a:lnSpc>
                <a:spcPts val="4000"/>
              </a:lnSpc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13" hasCustomPrompt="1"/>
          </p:nvPr>
        </p:nvSpPr>
        <p:spPr>
          <a:xfrm>
            <a:off x="588963" y="4053600"/>
            <a:ext cx="4946649" cy="899766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GB" dirty="0" err="1"/>
              <a:t>Navn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oplægsholder</a:t>
            </a:r>
            <a:r>
              <a:rPr lang="en-GB" dirty="0"/>
              <a:t>, KU-</a:t>
            </a:r>
            <a:r>
              <a:rPr lang="en-GB" dirty="0" err="1"/>
              <a:t>enhed</a:t>
            </a:r>
            <a:r>
              <a:rPr lang="en-GB" dirty="0"/>
              <a:t>, </a:t>
            </a:r>
            <a:r>
              <a:rPr lang="en-GB" dirty="0" err="1"/>
              <a:t>sted</a:t>
            </a:r>
            <a:r>
              <a:rPr lang="en-GB" dirty="0"/>
              <a:t> </a:t>
            </a:r>
            <a:r>
              <a:rPr lang="en-GB" dirty="0" err="1"/>
              <a:t>og</a:t>
            </a:r>
            <a:r>
              <a:rPr lang="en-GB" dirty="0"/>
              <a:t> </a:t>
            </a:r>
            <a:r>
              <a:rPr lang="en-GB" dirty="0" err="1"/>
              <a:t>dato</a:t>
            </a:r>
            <a:endParaRPr lang="en-GB" dirty="0"/>
          </a:p>
        </p:txBody>
      </p:sp>
      <p:sp>
        <p:nvSpPr>
          <p:cNvPr id="10" name="Titel 1"/>
          <p:cNvSpPr>
            <a:spLocks noGrp="1"/>
          </p:cNvSpPr>
          <p:nvPr>
            <p:ph type="body" sz="quarter" idx="14" hasCustomPrompt="1"/>
          </p:nvPr>
        </p:nvSpPr>
        <p:spPr>
          <a:xfrm>
            <a:off x="587375" y="2610941"/>
            <a:ext cx="4946649" cy="1109335"/>
          </a:xfrm>
        </p:spPr>
        <p:txBody>
          <a:bodyPr rIns="0">
            <a:no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6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titel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90682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3" y="620714"/>
            <a:ext cx="11012488" cy="865186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 hasCustomPrompt="1"/>
          </p:nvPr>
        </p:nvSpPr>
        <p:spPr>
          <a:xfrm>
            <a:off x="588963" y="1635125"/>
            <a:ext cx="1101248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/>
            </a:lvl4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968597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el og to indholdsobjekter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4" y="620714"/>
            <a:ext cx="11012486" cy="865186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8535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endParaRPr lang="en-GB" dirty="0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 hasCustomPrompt="1"/>
          </p:nvPr>
        </p:nvSpPr>
        <p:spPr>
          <a:xfrm>
            <a:off x="6244502" y="1635125"/>
            <a:ext cx="5356948" cy="4675187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 marL="719138" indent="0">
              <a:buNone/>
              <a:defRPr lang="da-DK" dirty="0" smtClean="0"/>
            </a:lvl4pPr>
            <a:lvl5pPr>
              <a:defRPr lang="da-DK" dirty="0"/>
            </a:lvl5pPr>
            <a:lvl8pPr marL="719138" indent="0">
              <a:buNone/>
              <a:defRPr/>
            </a:lvl8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549679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dhold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dsholder til billede 9"/>
          <p:cNvSpPr>
            <a:spLocks noGrp="1"/>
          </p:cNvSpPr>
          <p:nvPr>
            <p:ph type="pic" sz="quarter" idx="14" hasCustomPrompt="1"/>
          </p:nvPr>
        </p:nvSpPr>
        <p:spPr>
          <a:xfrm>
            <a:off x="6243639" y="1635125"/>
            <a:ext cx="5357812" cy="4675187"/>
          </a:xfrm>
          <a:blipFill>
            <a:blip r:embed="rId2"/>
            <a:stretch>
              <a:fillRect/>
            </a:stretch>
          </a:blipFill>
        </p:spPr>
        <p:txBody>
          <a:bodyPr lIns="0" tIns="2304000" rIns="0" anchor="t" anchorCtr="0"/>
          <a:lstStyle>
            <a:lvl1pPr marL="0" indent="0" algn="ctr">
              <a:buNone/>
              <a:defRPr sz="3200" baseline="0">
                <a:solidFill>
                  <a:schemeClr val="bg1"/>
                </a:solidFill>
                <a:sym typeface="Wingdings" panose="05000000000000000000" pitchFamily="2" charset="2"/>
              </a:defRPr>
            </a:lvl1pPr>
          </a:lstStyle>
          <a:p>
            <a:r>
              <a:rPr lang="en-GB" dirty="0" err="1"/>
              <a:t>Klik</a:t>
            </a:r>
            <a:r>
              <a:rPr lang="en-GB" dirty="0"/>
              <a:t> </a:t>
            </a:r>
            <a:r>
              <a:rPr lang="en-GB" dirty="0" err="1"/>
              <a:t>på</a:t>
            </a:r>
            <a:r>
              <a:rPr lang="en-GB" dirty="0"/>
              <a:t> </a:t>
            </a:r>
            <a:r>
              <a:rPr lang="en-GB" dirty="0" err="1"/>
              <a:t>ikonet</a:t>
            </a:r>
            <a:r>
              <a:rPr lang="en-GB" dirty="0"/>
              <a:t>, </a:t>
            </a:r>
            <a:r>
              <a:rPr lang="en-GB" dirty="0" err="1"/>
              <a:t>hvis</a:t>
            </a:r>
            <a:r>
              <a:rPr lang="en-GB" dirty="0"/>
              <a:t> du </a:t>
            </a:r>
            <a:r>
              <a:rPr lang="en-GB" dirty="0" err="1"/>
              <a:t>vil</a:t>
            </a:r>
            <a:r>
              <a:rPr lang="en-GB" dirty="0"/>
              <a:t> </a:t>
            </a:r>
            <a:r>
              <a:rPr lang="en-GB" dirty="0" err="1"/>
              <a:t>udskifte</a:t>
            </a:r>
            <a:r>
              <a:rPr lang="en-GB" dirty="0"/>
              <a:t> </a:t>
            </a:r>
            <a:r>
              <a:rPr lang="en-GB" dirty="0" err="1"/>
              <a:t>billedet</a:t>
            </a:r>
            <a:r>
              <a:rPr lang="en-GB" dirty="0"/>
              <a:t> 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588965" y="620712"/>
            <a:ext cx="11012486" cy="865187"/>
          </a:xfrm>
        </p:spPr>
        <p:txBody>
          <a:bodyPr/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tilføje</a:t>
            </a:r>
            <a:r>
              <a:rPr lang="en-GB" dirty="0"/>
              <a:t> </a:t>
            </a:r>
            <a:r>
              <a:rPr lang="en-GB" dirty="0" err="1"/>
              <a:t>overskrift</a:t>
            </a:r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 hasCustomPrompt="1"/>
          </p:nvPr>
        </p:nvSpPr>
        <p:spPr>
          <a:xfrm>
            <a:off x="588964" y="1635125"/>
            <a:ext cx="5359398" cy="4675188"/>
          </a:xfrm>
        </p:spPr>
        <p:txBody>
          <a:bodyPr vert="horz" lIns="0" tIns="0" rIns="0" bIns="0" rtlCol="0">
            <a:noAutofit/>
          </a:bodyPr>
          <a:lstStyle>
            <a:lvl1pPr>
              <a:defRPr lang="da-DK" dirty="0" smtClean="0"/>
            </a:lvl1pPr>
            <a:lvl2pPr>
              <a:defRPr lang="da-DK" dirty="0" smtClean="0"/>
            </a:lvl2pPr>
            <a:lvl3pPr>
              <a:defRPr lang="da-DK" dirty="0" smtClean="0"/>
            </a:lvl3pPr>
            <a:lvl4pPr>
              <a:defRPr lang="da-DK" dirty="0" smtClean="0"/>
            </a:lvl4pPr>
            <a:lvl5pPr>
              <a:defRPr lang="da-DK" dirty="0"/>
            </a:lvl5pPr>
          </a:lstStyle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indsætte</a:t>
            </a:r>
            <a:r>
              <a:rPr lang="en-GB" dirty="0"/>
              <a:t> </a:t>
            </a:r>
            <a:r>
              <a:rPr lang="en-GB" dirty="0" err="1"/>
              <a:t>tekst</a:t>
            </a:r>
            <a:endParaRPr lang="en-GB" dirty="0"/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‹nr.›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77832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1.emf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588965" y="620714"/>
            <a:ext cx="11012486" cy="86518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588964" y="1635125"/>
            <a:ext cx="11012487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dirty="0" err="1"/>
              <a:t>Klik</a:t>
            </a:r>
            <a:r>
              <a:rPr lang="en-GB" dirty="0"/>
              <a:t> for at </a:t>
            </a:r>
            <a:r>
              <a:rPr lang="en-GB" dirty="0" err="1"/>
              <a:t>redigere</a:t>
            </a:r>
            <a:r>
              <a:rPr lang="en-GB" dirty="0"/>
              <a:t> </a:t>
            </a:r>
            <a:r>
              <a:rPr lang="en-GB" dirty="0" err="1"/>
              <a:t>i</a:t>
            </a:r>
            <a:r>
              <a:rPr lang="en-GB" dirty="0"/>
              <a:t> master</a:t>
            </a:r>
          </a:p>
          <a:p>
            <a:pPr lvl="1"/>
            <a:r>
              <a:rPr lang="en-GB" dirty="0" err="1"/>
              <a:t>Andet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2"/>
            <a:r>
              <a:rPr lang="en-GB" dirty="0" err="1"/>
              <a:t>Tredje</a:t>
            </a:r>
            <a:r>
              <a:rPr lang="en-GB" dirty="0"/>
              <a:t> </a:t>
            </a:r>
            <a:r>
              <a:rPr lang="en-GB" dirty="0" err="1"/>
              <a:t>niveau</a:t>
            </a:r>
            <a:endParaRPr lang="en-GB" dirty="0"/>
          </a:p>
          <a:p>
            <a:pPr lvl="3"/>
            <a:r>
              <a:rPr lang="en-GB" dirty="0"/>
              <a:t>4</a:t>
            </a:r>
          </a:p>
          <a:p>
            <a:pPr lvl="4"/>
            <a:r>
              <a:rPr lang="en-GB" dirty="0"/>
              <a:t>5</a:t>
            </a:r>
          </a:p>
          <a:p>
            <a:pPr lvl="5"/>
            <a:r>
              <a:rPr lang="en-GB" dirty="0"/>
              <a:t>6</a:t>
            </a:r>
          </a:p>
          <a:p>
            <a:pPr lvl="6"/>
            <a:r>
              <a:rPr lang="en-GB" dirty="0"/>
              <a:t>7</a:t>
            </a:r>
          </a:p>
          <a:p>
            <a:pPr lvl="7"/>
            <a:r>
              <a:rPr lang="en-GB" dirty="0"/>
              <a:t>8</a:t>
            </a:r>
          </a:p>
          <a:p>
            <a:pPr lvl="8"/>
            <a:r>
              <a:rPr lang="en-GB" dirty="0"/>
              <a:t>9</a:t>
            </a:r>
          </a:p>
        </p:txBody>
      </p:sp>
      <p:sp>
        <p:nvSpPr>
          <p:cNvPr id="7" name="Rectangle 19"/>
          <p:cNvSpPr/>
          <p:nvPr userDrawn="1"/>
        </p:nvSpPr>
        <p:spPr>
          <a:xfrm>
            <a:off x="0" y="2"/>
            <a:ext cx="12192000" cy="332655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100000">
                <a:srgbClr val="EEEFEE">
                  <a:alpha val="93000"/>
                </a:srgbClr>
              </a:gs>
            </a:gsLst>
            <a:lin ang="5400000" scaled="0"/>
            <a:tileRect/>
          </a:gradFill>
          <a:ln w="381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4"/>
          <a:srcRect l="12043" t="11448" r="17199" b="13844"/>
          <a:stretch/>
        </p:blipFill>
        <p:spPr>
          <a:xfrm>
            <a:off x="335534" y="63578"/>
            <a:ext cx="166516" cy="211296"/>
          </a:xfrm>
          <a:prstGeom prst="rect">
            <a:avLst/>
          </a:prstGeom>
        </p:spPr>
      </p:pic>
      <p:pic>
        <p:nvPicPr>
          <p:cNvPr id="9" name="Picture 27"/>
          <p:cNvPicPr>
            <a:picLocks noChangeAspect="1"/>
          </p:cNvPicPr>
          <p:nvPr userDrawn="1"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698" y="96467"/>
            <a:ext cx="2346641" cy="159521"/>
          </a:xfrm>
          <a:prstGeom prst="rect">
            <a:avLst/>
          </a:prstGeom>
        </p:spPr>
      </p:pic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236495" y="85745"/>
            <a:ext cx="6981162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4"/>
          </p:nvPr>
        </p:nvSpPr>
        <p:spPr>
          <a:xfrm>
            <a:off x="11219691" y="85745"/>
            <a:ext cx="381759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fld id="{091A926C-488A-4E3E-9C21-57CAA120E114}" type="slidenum">
              <a:rPr lang="en-GB" smtClean="0"/>
              <a:pPr/>
              <a:t>‹nr.›</a:t>
            </a:fld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10329111" y="85745"/>
            <a:ext cx="814976" cy="176797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r">
              <a:defRPr sz="1000">
                <a:solidFill>
                  <a:srgbClr val="333333"/>
                </a:solidFill>
              </a:defRPr>
            </a:lvl1pPr>
          </a:lstStyle>
          <a:p>
            <a:r>
              <a:rPr lang="en-US"/>
              <a:t>03-02-2020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03620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4" r:id="rId2"/>
    <p:sldLayoutId id="2147483673" r:id="rId3"/>
    <p:sldLayoutId id="2147483671" r:id="rId4"/>
    <p:sldLayoutId id="2147483659" r:id="rId5"/>
    <p:sldLayoutId id="2147483672" r:id="rId6"/>
    <p:sldLayoutId id="2147483660" r:id="rId7"/>
    <p:sldLayoutId id="2147483662" r:id="rId8"/>
    <p:sldLayoutId id="2147483684" r:id="rId9"/>
    <p:sldLayoutId id="2147483685" r:id="rId10"/>
    <p:sldLayoutId id="2147483677" r:id="rId11"/>
    <p:sldLayoutId id="2147483675" r:id="rId12"/>
    <p:sldLayoutId id="2147483676" r:id="rId13"/>
    <p:sldLayoutId id="2147483678" r:id="rId14"/>
    <p:sldLayoutId id="2147483681" r:id="rId15"/>
    <p:sldLayoutId id="2147483682" r:id="rId16"/>
    <p:sldLayoutId id="2147483683" r:id="rId17"/>
    <p:sldLayoutId id="2147483687" r:id="rId18"/>
    <p:sldLayoutId id="2147483664" r:id="rId19"/>
    <p:sldLayoutId id="2147483665" r:id="rId20"/>
    <p:sldLayoutId id="2147483689" r:id="rId21"/>
    <p:sldLayoutId id="2147483688" r:id="rId22"/>
  </p:sldLayoutIdLst>
  <p:hf hdr="0" ft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000" kern="1200" spc="6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61950" indent="-36195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lang="da-DK" sz="24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719138" marR="0" indent="-358775" algn="l" defTabSz="914400" rtl="0" eaLnBrk="1" fontAlgn="auto" latinLnBrk="0" hangingPunct="1">
        <a:lnSpc>
          <a:spcPct val="100000"/>
        </a:lnSpc>
        <a:spcBef>
          <a:spcPts val="500"/>
        </a:spcBef>
        <a:spcAft>
          <a:spcPts val="0"/>
        </a:spcAft>
        <a:buClrTx/>
        <a:buSzTx/>
        <a:buFont typeface="Arial" panose="020B0604020202020204" pitchFamily="34" charset="0"/>
        <a:buChar char="•"/>
        <a:tabLst/>
        <a:defRPr lang="da-DK" sz="20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1073150" indent="-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baseline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719138" indent="354013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lang="da-DK" sz="1800" kern="1200" spc="60" baseline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719138" indent="354013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da-DK" sz="1800" kern="1200" dirty="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70" userDrawn="1">
          <p15:clr>
            <a:srgbClr val="F26B43"/>
          </p15:clr>
        </p15:guide>
        <p15:guide id="2" pos="7307" userDrawn="1">
          <p15:clr>
            <a:srgbClr val="F26B43"/>
          </p15:clr>
        </p15:guide>
        <p15:guide id="3" orient="horz" pos="391" userDrawn="1">
          <p15:clr>
            <a:srgbClr val="F26B43"/>
          </p15:clr>
        </p15:guide>
        <p15:guide id="4" orient="horz" pos="935" userDrawn="1">
          <p15:clr>
            <a:srgbClr val="F26B43"/>
          </p15:clr>
        </p15:guide>
        <p15:guide id="5" pos="371" userDrawn="1">
          <p15:clr>
            <a:srgbClr val="F26B43"/>
          </p15:clr>
        </p15:guide>
        <p15:guide id="6" pos="7308" userDrawn="1">
          <p15:clr>
            <a:srgbClr val="F26B43"/>
          </p15:clr>
        </p15:guide>
        <p15:guide id="7" orient="horz" pos="1026" userDrawn="1">
          <p15:clr>
            <a:srgbClr val="F26B43"/>
          </p15:clr>
        </p15:guide>
        <p15:guide id="8" orient="horz" pos="397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8.xml"/><Relationship Id="rId3" Type="http://schemas.openxmlformats.org/officeDocument/2006/relationships/image" Target="../media/image29.png"/><Relationship Id="rId7" Type="http://schemas.openxmlformats.org/officeDocument/2006/relationships/diagramQuickStyle" Target="../diagrams/quickStyle8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8.xml"/><Relationship Id="rId5" Type="http://schemas.openxmlformats.org/officeDocument/2006/relationships/diagramData" Target="../diagrams/data8.xml"/><Relationship Id="rId4" Type="http://schemas.openxmlformats.org/officeDocument/2006/relationships/image" Target="../media/image30.png"/><Relationship Id="rId9" Type="http://schemas.microsoft.com/office/2007/relationships/diagramDrawing" Target="../diagrams/drawing8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9.xml"/><Relationship Id="rId3" Type="http://schemas.openxmlformats.org/officeDocument/2006/relationships/image" Target="../media/image31.png"/><Relationship Id="rId7" Type="http://schemas.openxmlformats.org/officeDocument/2006/relationships/diagramQuickStyle" Target="../diagrams/quickStyle9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9.xml"/><Relationship Id="rId5" Type="http://schemas.openxmlformats.org/officeDocument/2006/relationships/diagramData" Target="../diagrams/data9.xml"/><Relationship Id="rId4" Type="http://schemas.openxmlformats.org/officeDocument/2006/relationships/image" Target="../media/image32.png"/><Relationship Id="rId9" Type="http://schemas.microsoft.com/office/2007/relationships/diagramDrawing" Target="../diagrams/drawing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image" Target="../media/image33.png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1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2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1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2.xml"/><Relationship Id="rId5" Type="http://schemas.openxmlformats.org/officeDocument/2006/relationships/diagramLayout" Target="../diagrams/layout12.xml"/><Relationship Id="rId4" Type="http://schemas.openxmlformats.org/officeDocument/2006/relationships/diagramData" Target="../diagrams/data1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3.xml"/><Relationship Id="rId3" Type="http://schemas.openxmlformats.org/officeDocument/2006/relationships/image" Target="../media/image34.png"/><Relationship Id="rId7" Type="http://schemas.openxmlformats.org/officeDocument/2006/relationships/diagramLayout" Target="../diagrams/layout1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3.xml"/><Relationship Id="rId5" Type="http://schemas.openxmlformats.org/officeDocument/2006/relationships/image" Target="../media/image36.png"/><Relationship Id="rId10" Type="http://schemas.microsoft.com/office/2007/relationships/diagramDrawing" Target="../diagrams/drawing13.xml"/><Relationship Id="rId4" Type="http://schemas.openxmlformats.org/officeDocument/2006/relationships/image" Target="../media/image35.png"/><Relationship Id="rId9" Type="http://schemas.openxmlformats.org/officeDocument/2006/relationships/diagramColors" Target="../diagrams/colors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5.xml"/><Relationship Id="rId3" Type="http://schemas.openxmlformats.org/officeDocument/2006/relationships/image" Target="../media/image37.png"/><Relationship Id="rId7" Type="http://schemas.openxmlformats.org/officeDocument/2006/relationships/diagramColors" Target="../diagrams/colors15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5.xml"/><Relationship Id="rId5" Type="http://schemas.openxmlformats.org/officeDocument/2006/relationships/diagramLayout" Target="../diagrams/layout15.xml"/><Relationship Id="rId4" Type="http://schemas.openxmlformats.org/officeDocument/2006/relationships/diagramData" Target="../diagrams/data15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6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16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6.xml"/><Relationship Id="rId5" Type="http://schemas.openxmlformats.org/officeDocument/2006/relationships/diagramLayout" Target="../diagrams/layout16.xml"/><Relationship Id="rId4" Type="http://schemas.openxmlformats.org/officeDocument/2006/relationships/diagramData" Target="../diagrams/data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microsoft.com/office/2007/relationships/hdphoto" Target="../media/hdphoto1.wdp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9.xml"/><Relationship Id="rId3" Type="http://schemas.openxmlformats.org/officeDocument/2006/relationships/image" Target="../media/image38.png"/><Relationship Id="rId7" Type="http://schemas.openxmlformats.org/officeDocument/2006/relationships/diagramLayout" Target="../diagrams/layout19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9.xml"/><Relationship Id="rId5" Type="http://schemas.openxmlformats.org/officeDocument/2006/relationships/image" Target="../media/image40.png"/><Relationship Id="rId10" Type="http://schemas.microsoft.com/office/2007/relationships/diagramDrawing" Target="../diagrams/drawing19.xml"/><Relationship Id="rId4" Type="http://schemas.openxmlformats.org/officeDocument/2006/relationships/image" Target="../media/image39.png"/><Relationship Id="rId9" Type="http://schemas.openxmlformats.org/officeDocument/2006/relationships/diagramColors" Target="../diagrams/colors19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0.xml"/><Relationship Id="rId3" Type="http://schemas.openxmlformats.org/officeDocument/2006/relationships/image" Target="../media/image41.png"/><Relationship Id="rId7" Type="http://schemas.openxmlformats.org/officeDocument/2006/relationships/diagramLayout" Target="../diagrams/layout20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0.xml"/><Relationship Id="rId5" Type="http://schemas.openxmlformats.org/officeDocument/2006/relationships/image" Target="../media/image42.png"/><Relationship Id="rId10" Type="http://schemas.microsoft.com/office/2007/relationships/diagramDrawing" Target="../diagrams/drawing20.xml"/><Relationship Id="rId4" Type="http://schemas.openxmlformats.org/officeDocument/2006/relationships/image" Target="../media/image40.png"/><Relationship Id="rId9" Type="http://schemas.openxmlformats.org/officeDocument/2006/relationships/diagramColors" Target="../diagrams/colors20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1.xml"/><Relationship Id="rId3" Type="http://schemas.openxmlformats.org/officeDocument/2006/relationships/image" Target="../media/image43.png"/><Relationship Id="rId7" Type="http://schemas.openxmlformats.org/officeDocument/2006/relationships/diagramLayout" Target="../diagrams/layout21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21.xml"/><Relationship Id="rId5" Type="http://schemas.openxmlformats.org/officeDocument/2006/relationships/image" Target="../media/image44.png"/><Relationship Id="rId10" Type="http://schemas.microsoft.com/office/2007/relationships/diagramDrawing" Target="../diagrams/drawing21.xml"/><Relationship Id="rId4" Type="http://schemas.openxmlformats.org/officeDocument/2006/relationships/image" Target="../media/image40.png"/><Relationship Id="rId9" Type="http://schemas.openxmlformats.org/officeDocument/2006/relationships/diagramColors" Target="../diagrams/colors2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45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4" Type="http://schemas.openxmlformats.org/officeDocument/2006/relationships/diagramData" Target="../diagrams/data23.xml"/></Relationships>
</file>

<file path=ppt/slides/_rels/slide2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4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24.xm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4.xml"/><Relationship Id="rId5" Type="http://schemas.openxmlformats.org/officeDocument/2006/relationships/diagramLayout" Target="../diagrams/layout24.xml"/><Relationship Id="rId4" Type="http://schemas.openxmlformats.org/officeDocument/2006/relationships/diagramData" Target="../diagrams/data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5.xml"/><Relationship Id="rId7" Type="http://schemas.microsoft.com/office/2007/relationships/diagramDrawing" Target="../diagrams/drawing25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5.xml"/><Relationship Id="rId5" Type="http://schemas.openxmlformats.org/officeDocument/2006/relationships/diagramQuickStyle" Target="../diagrams/quickStyle25.xml"/><Relationship Id="rId4" Type="http://schemas.openxmlformats.org/officeDocument/2006/relationships/diagramLayout" Target="../diagrams/layout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6.xml"/><Relationship Id="rId7" Type="http://schemas.microsoft.com/office/2007/relationships/diagramDrawing" Target="../diagrams/drawing26.xml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6.xml"/><Relationship Id="rId5" Type="http://schemas.openxmlformats.org/officeDocument/2006/relationships/diagramQuickStyle" Target="../diagrams/quickStyle26.xml"/><Relationship Id="rId4" Type="http://schemas.openxmlformats.org/officeDocument/2006/relationships/diagramLayout" Target="../diagrams/layout26.xml"/></Relationships>
</file>

<file path=ppt/slides/_rels/slide2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7.xml"/><Relationship Id="rId3" Type="http://schemas.openxmlformats.org/officeDocument/2006/relationships/image" Target="../media/image46.png"/><Relationship Id="rId7" Type="http://schemas.openxmlformats.org/officeDocument/2006/relationships/diagramColors" Target="../diagrams/colors27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7.xml"/><Relationship Id="rId5" Type="http://schemas.openxmlformats.org/officeDocument/2006/relationships/diagramLayout" Target="../diagrams/layout27.xml"/><Relationship Id="rId4" Type="http://schemas.openxmlformats.org/officeDocument/2006/relationships/diagramData" Target="../diagrams/data2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3" Type="http://schemas.openxmlformats.org/officeDocument/2006/relationships/image" Target="../media/image23.png"/><Relationship Id="rId7" Type="http://schemas.openxmlformats.org/officeDocument/2006/relationships/diagramLayout" Target="../diagrams/layou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Data" Target="../diagrams/data1.xml"/><Relationship Id="rId5" Type="http://schemas.openxmlformats.org/officeDocument/2006/relationships/image" Target="../media/image25.png"/><Relationship Id="rId10" Type="http://schemas.microsoft.com/office/2007/relationships/diagramDrawing" Target="../diagrams/drawing1.xml"/><Relationship Id="rId4" Type="http://schemas.openxmlformats.org/officeDocument/2006/relationships/image" Target="../media/image24.png"/><Relationship Id="rId9" Type="http://schemas.openxmlformats.org/officeDocument/2006/relationships/diagramColors" Target="../diagrams/colors1.xml"/></Relationships>
</file>

<file path=ppt/slides/_rels/slide3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8.xml"/><Relationship Id="rId3" Type="http://schemas.openxmlformats.org/officeDocument/2006/relationships/image" Target="../media/image47.png"/><Relationship Id="rId7" Type="http://schemas.openxmlformats.org/officeDocument/2006/relationships/diagramColors" Target="../diagrams/colors2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8.xml"/><Relationship Id="rId5" Type="http://schemas.openxmlformats.org/officeDocument/2006/relationships/diagramLayout" Target="../diagrams/layout28.xml"/><Relationship Id="rId4" Type="http://schemas.openxmlformats.org/officeDocument/2006/relationships/diagramData" Target="../diagrams/data28.xml"/></Relationships>
</file>

<file path=ppt/slides/_rels/slide3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9.xml"/><Relationship Id="rId3" Type="http://schemas.openxmlformats.org/officeDocument/2006/relationships/image" Target="../media/image48.png"/><Relationship Id="rId7" Type="http://schemas.openxmlformats.org/officeDocument/2006/relationships/diagramColors" Target="../diagrams/colors2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9.xml"/><Relationship Id="rId5" Type="http://schemas.openxmlformats.org/officeDocument/2006/relationships/diagramLayout" Target="../diagrams/layout29.xml"/><Relationship Id="rId4" Type="http://schemas.openxmlformats.org/officeDocument/2006/relationships/diagramData" Target="../diagrams/data2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0.xml"/><Relationship Id="rId7" Type="http://schemas.microsoft.com/office/2007/relationships/diagramDrawing" Target="../diagrams/drawing3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0.xml"/><Relationship Id="rId5" Type="http://schemas.openxmlformats.org/officeDocument/2006/relationships/diagramQuickStyle" Target="../diagrams/quickStyle30.xml"/><Relationship Id="rId4" Type="http://schemas.openxmlformats.org/officeDocument/2006/relationships/diagramLayout" Target="../diagrams/layout30.xml"/></Relationships>
</file>

<file path=ppt/slides/_rels/slide3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1.xml"/><Relationship Id="rId3" Type="http://schemas.openxmlformats.org/officeDocument/2006/relationships/image" Target="../media/image49.png"/><Relationship Id="rId7" Type="http://schemas.openxmlformats.org/officeDocument/2006/relationships/diagramColors" Target="../diagrams/colors3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1.xml"/><Relationship Id="rId5" Type="http://schemas.openxmlformats.org/officeDocument/2006/relationships/diagramLayout" Target="../diagrams/layout31.xml"/><Relationship Id="rId4" Type="http://schemas.openxmlformats.org/officeDocument/2006/relationships/diagramData" Target="../diagrams/data31.xml"/></Relationships>
</file>

<file path=ppt/slides/_rels/slide3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2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3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2.xml"/><Relationship Id="rId5" Type="http://schemas.openxmlformats.org/officeDocument/2006/relationships/diagramLayout" Target="../diagrams/layout32.xml"/><Relationship Id="rId4" Type="http://schemas.openxmlformats.org/officeDocument/2006/relationships/diagramData" Target="../diagrams/data3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3.xml"/><Relationship Id="rId7" Type="http://schemas.microsoft.com/office/2007/relationships/diagramDrawing" Target="../diagrams/drawing3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3.xml"/><Relationship Id="rId5" Type="http://schemas.openxmlformats.org/officeDocument/2006/relationships/diagramQuickStyle" Target="../diagrams/quickStyle33.xml"/><Relationship Id="rId4" Type="http://schemas.openxmlformats.org/officeDocument/2006/relationships/diagramLayout" Target="../diagrams/layout33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4.xml"/><Relationship Id="rId3" Type="http://schemas.openxmlformats.org/officeDocument/2006/relationships/image" Target="../media/image50.png"/><Relationship Id="rId7" Type="http://schemas.openxmlformats.org/officeDocument/2006/relationships/diagramQuickStyle" Target="../diagrams/quickStyle3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4.xml"/><Relationship Id="rId5" Type="http://schemas.openxmlformats.org/officeDocument/2006/relationships/diagramData" Target="../diagrams/data34.xml"/><Relationship Id="rId4" Type="http://schemas.openxmlformats.org/officeDocument/2006/relationships/image" Target="../media/image49.png"/><Relationship Id="rId9" Type="http://schemas.microsoft.com/office/2007/relationships/diagramDrawing" Target="../diagrams/drawing34.xml"/></Relationships>
</file>

<file path=ppt/slides/_rels/slide3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5.xml"/><Relationship Id="rId3" Type="http://schemas.openxmlformats.org/officeDocument/2006/relationships/image" Target="../media/image51.png"/><Relationship Id="rId7" Type="http://schemas.openxmlformats.org/officeDocument/2006/relationships/diagramColors" Target="../diagrams/colors35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5.xml"/><Relationship Id="rId5" Type="http://schemas.openxmlformats.org/officeDocument/2006/relationships/diagramLayout" Target="../diagrams/layout35.xml"/><Relationship Id="rId4" Type="http://schemas.openxmlformats.org/officeDocument/2006/relationships/diagramData" Target="../diagrams/data35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36.xml"/><Relationship Id="rId3" Type="http://schemas.openxmlformats.org/officeDocument/2006/relationships/image" Target="../media/image52.png"/><Relationship Id="rId7" Type="http://schemas.openxmlformats.org/officeDocument/2006/relationships/diagramQuickStyle" Target="../diagrams/quickStyle36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36.xml"/><Relationship Id="rId5" Type="http://schemas.openxmlformats.org/officeDocument/2006/relationships/diagramData" Target="../diagrams/data36.xml"/><Relationship Id="rId4" Type="http://schemas.openxmlformats.org/officeDocument/2006/relationships/image" Target="../media/image53.png"/><Relationship Id="rId9" Type="http://schemas.microsoft.com/office/2007/relationships/diagramDrawing" Target="../diagrams/drawing3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7.xml"/><Relationship Id="rId7" Type="http://schemas.microsoft.com/office/2007/relationships/diagramDrawing" Target="../diagrams/drawing37.xm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7.xml"/><Relationship Id="rId5" Type="http://schemas.openxmlformats.org/officeDocument/2006/relationships/diagramQuickStyle" Target="../diagrams/quickStyle37.xml"/><Relationship Id="rId4" Type="http://schemas.openxmlformats.org/officeDocument/2006/relationships/diagramLayout" Target="../diagrams/layout3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g"/><Relationship Id="rId3" Type="http://schemas.openxmlformats.org/officeDocument/2006/relationships/diagramData" Target="../diagrams/data38.xml"/><Relationship Id="rId7" Type="http://schemas.microsoft.com/office/2007/relationships/diagramDrawing" Target="../diagrams/drawing38.xm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8.xml"/><Relationship Id="rId5" Type="http://schemas.openxmlformats.org/officeDocument/2006/relationships/diagramQuickStyle" Target="../diagrams/quickStyle38.xml"/><Relationship Id="rId4" Type="http://schemas.openxmlformats.org/officeDocument/2006/relationships/diagramLayout" Target="../diagrams/layout38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6.png"/><Relationship Id="rId7" Type="http://schemas.openxmlformats.org/officeDocument/2006/relationships/diagramColors" Target="../diagrams/colors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4" Type="http://schemas.openxmlformats.org/officeDocument/2006/relationships/diagramData" Target="../diagrams/data3.xml"/></Relationships>
</file>

<file path=ppt/slides/_rels/slide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27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28.jp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da-DK" dirty="0"/>
              <a:t>Emilie Hegelund</a:t>
            </a:r>
          </a:p>
          <a:p>
            <a:r>
              <a:rPr lang="da-DK" dirty="0"/>
              <a:t>Institut for Psykologi</a:t>
            </a:r>
          </a:p>
          <a:p>
            <a:r>
              <a:rPr lang="da-DK" dirty="0"/>
              <a:t>København: 3. februar 2020</a:t>
            </a:r>
          </a:p>
        </p:txBody>
      </p:sp>
      <p:sp>
        <p:nvSpPr>
          <p:cNvPr id="13" name="Subtitle 1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/>
              <a:t>Ph.d.-projekt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da-DK" sz="3000" dirty="0"/>
              <a:t>Intelligens, familiebaggrund og uddannelses- og erhvervsforløb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pic>
        <p:nvPicPr>
          <p:cNvPr id="7" name="Billed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22" y="1284812"/>
            <a:ext cx="6187916" cy="4288039"/>
          </a:xfrm>
          <a:prstGeom prst="rect">
            <a:avLst/>
          </a:prstGeom>
        </p:spPr>
      </p:pic>
      <p:sp>
        <p:nvSpPr>
          <p:cNvPr id="8" name="Pladsholder til slidenumm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pPr/>
              <a:t>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540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 – Resultater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10</a:t>
            </a:fld>
            <a:endParaRPr lang="en-GB" dirty="0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98" t="1850" r="1187" b="3257"/>
          <a:stretch/>
        </p:blipFill>
        <p:spPr bwMode="auto">
          <a:xfrm>
            <a:off x="588961" y="1490738"/>
            <a:ext cx="7954255" cy="4607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3932" t="29548" r="1352" b="30497"/>
          <a:stretch/>
        </p:blipFill>
        <p:spPr bwMode="auto">
          <a:xfrm>
            <a:off x="8669876" y="2804809"/>
            <a:ext cx="2108200" cy="20119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Pladsholder til indhold 2"/>
          <p:cNvSpPr txBox="1">
            <a:spLocks/>
          </p:cNvSpPr>
          <p:nvPr/>
        </p:nvSpPr>
        <p:spPr>
          <a:xfrm>
            <a:off x="605291" y="1656390"/>
            <a:ext cx="11012488" cy="467518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361950" indent="-36195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lang="da-DK" sz="24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19138" marR="0" indent="-358775" algn="l" defTabSz="914400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da-DK" sz="20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73150" indent="-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19138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lang="da-DK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719138" indent="354013" algn="l" defTabSz="914400" rtl="0" eaLnBrk="1" latinLnBrk="0" hangingPunct="1">
              <a:lnSpc>
                <a:spcPct val="10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spc="6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719138" indent="354013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lang="da-DK" sz="1800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da-DK" sz="18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8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8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8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8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8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8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8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8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800" dirty="0"/>
          </a:p>
          <a:p>
            <a:pPr marL="0" indent="0">
              <a:buFont typeface="Arial" panose="020B0604020202020204" pitchFamily="34" charset="0"/>
              <a:buNone/>
            </a:pPr>
            <a:endParaRPr lang="da-DK" sz="18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da-DK" sz="1800" b="1" dirty="0"/>
              <a:t>Fig. 1. </a:t>
            </a:r>
            <a:r>
              <a:rPr lang="da-DK" sz="1800" dirty="0"/>
              <a:t>Sandsynlighed for mislykkede uddannelses- og erhvervsforløb ift. IQ</a:t>
            </a:r>
          </a:p>
        </p:txBody>
      </p:sp>
      <p:graphicFrame>
        <p:nvGraphicFramePr>
          <p:cNvPr id="14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680279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250598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 – Resultater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11</a:t>
            </a:fld>
            <a:endParaRPr lang="en-GB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" t="1857" r="1524" b="3288"/>
          <a:stretch/>
        </p:blipFill>
        <p:spPr bwMode="auto">
          <a:xfrm>
            <a:off x="588961" y="1485901"/>
            <a:ext cx="5259706" cy="3104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4" t="1921" r="1311" b="3351"/>
          <a:stretch/>
        </p:blipFill>
        <p:spPr bwMode="auto">
          <a:xfrm>
            <a:off x="5968537" y="2752994"/>
            <a:ext cx="5554602" cy="3267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kstfelt 13"/>
          <p:cNvSpPr txBox="1"/>
          <p:nvPr/>
        </p:nvSpPr>
        <p:spPr>
          <a:xfrm>
            <a:off x="588961" y="4595465"/>
            <a:ext cx="566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b="1" dirty="0"/>
              <a:t>Fig. 2. </a:t>
            </a:r>
            <a:r>
              <a:rPr lang="da-DK" dirty="0"/>
              <a:t>Antal afbrudte uddannelser ift. IQ</a:t>
            </a:r>
          </a:p>
        </p:txBody>
      </p:sp>
      <p:sp>
        <p:nvSpPr>
          <p:cNvPr id="15" name="Tekstfelt 14"/>
          <p:cNvSpPr txBox="1"/>
          <p:nvPr/>
        </p:nvSpPr>
        <p:spPr>
          <a:xfrm>
            <a:off x="5968537" y="5962198"/>
            <a:ext cx="56699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Fig. 3. </a:t>
            </a:r>
            <a:r>
              <a:rPr lang="da-DK" dirty="0"/>
              <a:t>Bruttoindkomst ift. IQ</a:t>
            </a:r>
          </a:p>
        </p:txBody>
      </p:sp>
      <p:graphicFrame>
        <p:nvGraphicFramePr>
          <p:cNvPr id="17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680279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4005590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 – Resultater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12</a:t>
            </a:fld>
            <a:endParaRPr lang="en-GB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588963" y="1635125"/>
            <a:ext cx="11012488" cy="4675188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Intelligenstestscorer er en stærk prædiktor for en lang række indikatorer for mislykkede uddannelses- og erhvervsforløb blandt unge</a:t>
            </a:r>
          </a:p>
          <a:p>
            <a:r>
              <a:rPr lang="da-DK" dirty="0"/>
              <a:t>De har størst betydning for risikoen for mislykkede uddannelsesforløb, men betydningen synes at aftage med alderen</a:t>
            </a:r>
          </a:p>
          <a:p>
            <a:endParaRPr lang="da-DK" dirty="0"/>
          </a:p>
          <a:p>
            <a:endParaRPr lang="da-DK" dirty="0"/>
          </a:p>
          <a:p>
            <a:endParaRPr lang="da-DK" dirty="0"/>
          </a:p>
        </p:txBody>
      </p:sp>
      <p:graphicFrame>
        <p:nvGraphicFramePr>
          <p:cNvPr id="12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680279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1185237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II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13</a:t>
            </a:fld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04546" y="1485900"/>
            <a:ext cx="6581320" cy="4454726"/>
          </a:xfrm>
          <a:prstGeom prst="rect">
            <a:avLst/>
          </a:prstGeom>
        </p:spPr>
      </p:pic>
      <p:graphicFrame>
        <p:nvGraphicFramePr>
          <p:cNvPr id="11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7353002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2024734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II – Materiale og 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6390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Studiepopulation</a:t>
            </a:r>
          </a:p>
          <a:p>
            <a:pPr marL="0" indent="0">
              <a:buNone/>
            </a:pPr>
            <a:r>
              <a:rPr lang="da-DK" dirty="0"/>
              <a:t>Alle danske mænd, som er født i perioden 1981-1991 og har været til session  til og med 2015 (</a:t>
            </a:r>
            <a:r>
              <a:rPr lang="da-DK" i="1" dirty="0"/>
              <a:t>N</a:t>
            </a:r>
            <a:r>
              <a:rPr lang="da-DK" dirty="0"/>
              <a:t> = 277.938)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14</a:t>
            </a:fld>
            <a:endParaRPr lang="en-GB" dirty="0"/>
          </a:p>
        </p:txBody>
      </p:sp>
      <p:pic>
        <p:nvPicPr>
          <p:cNvPr id="9" name="Picture 6" descr="Few-young-men-are-unable-to-report-last-partner’s-contraceptive-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74" y="3288976"/>
            <a:ext cx="3901717" cy="2660599"/>
          </a:xfrm>
          <a:prstGeom prst="rect">
            <a:avLst/>
          </a:prstGeom>
        </p:spPr>
      </p:pic>
      <p:graphicFrame>
        <p:nvGraphicFramePr>
          <p:cNvPr id="11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254004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607592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>
            <a:noFill/>
          </a:ln>
        </p:spPr>
        <p:txBody>
          <a:bodyPr/>
          <a:lstStyle/>
          <a:p>
            <a:r>
              <a:rPr lang="da-DK" dirty="0"/>
              <a:t>Studie II – Resultater</a:t>
            </a:r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ln>
            <a:noFill/>
          </a:ln>
        </p:spPr>
        <p:txBody>
          <a:bodyPr/>
          <a:lstStyle/>
          <a:p>
            <a:pPr marL="0" indent="0">
              <a:buNone/>
            </a:pPr>
            <a:r>
              <a:rPr lang="en-GB" dirty="0"/>
              <a:t>.</a:t>
            </a:r>
          </a:p>
          <a:p>
            <a:endParaRPr lang="en-GB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15</a:t>
            </a:fld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212" t="321" r="12224" b="1088"/>
          <a:stretch/>
        </p:blipFill>
        <p:spPr>
          <a:xfrm>
            <a:off x="6358467" y="2626360"/>
            <a:ext cx="5242982" cy="3266440"/>
          </a:xfrm>
          <a:prstGeom prst="rect">
            <a:avLst/>
          </a:prstGeom>
          <a:ln>
            <a:noFill/>
          </a:ln>
        </p:spPr>
      </p:pic>
      <p:sp>
        <p:nvSpPr>
          <p:cNvPr id="11" name="Tekstfelt 12"/>
          <p:cNvSpPr txBox="1"/>
          <p:nvPr/>
        </p:nvSpPr>
        <p:spPr>
          <a:xfrm>
            <a:off x="588963" y="4943735"/>
            <a:ext cx="525566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Fig. 1. </a:t>
            </a:r>
            <a:r>
              <a:rPr lang="da-DK" dirty="0"/>
              <a:t>Log odds for ingen ungdomsuddannelse      </a:t>
            </a:r>
          </a:p>
          <a:p>
            <a:r>
              <a:rPr lang="da-DK" dirty="0"/>
              <a:t>            ift. IQ og familiens SEP</a:t>
            </a:r>
          </a:p>
        </p:txBody>
      </p:sp>
      <p:sp>
        <p:nvSpPr>
          <p:cNvPr id="13" name="Tekstfelt 12"/>
          <p:cNvSpPr txBox="1"/>
          <p:nvPr/>
        </p:nvSpPr>
        <p:spPr>
          <a:xfrm>
            <a:off x="6345783" y="5950136"/>
            <a:ext cx="5255667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Fig. 2. </a:t>
            </a:r>
            <a:r>
              <a:rPr lang="da-DK" dirty="0"/>
              <a:t>Bruttoindkomst ift. IQ og familiens SEP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r="12064"/>
          <a:stretch/>
        </p:blipFill>
        <p:spPr>
          <a:xfrm>
            <a:off x="597276" y="1643438"/>
            <a:ext cx="5255667" cy="3308610"/>
          </a:xfrm>
          <a:prstGeom prst="rect">
            <a:avLst/>
          </a:prstGeom>
          <a:ln>
            <a:solidFill>
              <a:schemeClr val="bg1"/>
            </a:solidFill>
          </a:ln>
        </p:spPr>
      </p:pic>
      <p:pic>
        <p:nvPicPr>
          <p:cNvPr id="14" name="Content Placeholder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14563" y="1918915"/>
            <a:ext cx="1265998" cy="673606"/>
          </a:xfrm>
          <a:prstGeom prst="rect">
            <a:avLst/>
          </a:prstGeom>
        </p:spPr>
      </p:pic>
      <p:pic>
        <p:nvPicPr>
          <p:cNvPr id="15" name="Content Placeholder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92935" y="4822135"/>
            <a:ext cx="1265998" cy="673606"/>
          </a:xfrm>
          <a:prstGeom prst="rect">
            <a:avLst/>
          </a:prstGeom>
        </p:spPr>
      </p:pic>
      <p:graphicFrame>
        <p:nvGraphicFramePr>
          <p:cNvPr id="18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254004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54669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II – Resultater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16</a:t>
            </a:fld>
            <a:endParaRPr lang="en-GB" dirty="0"/>
          </a:p>
        </p:txBody>
      </p:sp>
      <p:sp>
        <p:nvSpPr>
          <p:cNvPr id="11" name="Pladsholder til indhold 2"/>
          <p:cNvSpPr>
            <a:spLocks noGrp="1"/>
          </p:cNvSpPr>
          <p:nvPr>
            <p:ph idx="1"/>
          </p:nvPr>
        </p:nvSpPr>
        <p:spPr>
          <a:xfrm>
            <a:off x="588963" y="1635125"/>
            <a:ext cx="11012488" cy="4675188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Familiens sociale baggrund modificerer nogle af sammenhængene mellem intelligens og uddannelses- og erhvervsforløb blandt unge</a:t>
            </a:r>
          </a:p>
          <a:p>
            <a:r>
              <a:rPr lang="da-DK" dirty="0"/>
              <a:t>Betydningen er langt fra konsistent og synes både at afhænge af intelligensniveauet og den undersøgte udfaldsvariabel</a:t>
            </a:r>
          </a:p>
        </p:txBody>
      </p:sp>
      <p:graphicFrame>
        <p:nvGraphicFramePr>
          <p:cNvPr id="8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44254004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24234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III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17</a:t>
            </a:fld>
            <a:endParaRPr lang="en-GB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68" y="1485900"/>
            <a:ext cx="9310266" cy="4211087"/>
          </a:xfrm>
          <a:prstGeom prst="rect">
            <a:avLst/>
          </a:prstGeom>
        </p:spPr>
      </p:pic>
      <p:graphicFrame>
        <p:nvGraphicFramePr>
          <p:cNvPr id="12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14272807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9389623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III – Materiale og 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6390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Studiepopulation</a:t>
            </a:r>
          </a:p>
          <a:p>
            <a:pPr marL="0" indent="0">
              <a:buNone/>
            </a:pPr>
            <a:r>
              <a:rPr lang="da-DK" dirty="0"/>
              <a:t>Alle danske mænd med mindst én helbror, hvor både individet og hans brødre er født siden 1950 og har været til session i perioderne 1968-1984 og 1987-2015 (</a:t>
            </a:r>
            <a:r>
              <a:rPr lang="da-DK" i="1" dirty="0"/>
              <a:t>N</a:t>
            </a:r>
            <a:r>
              <a:rPr lang="da-DK" dirty="0"/>
              <a:t> = 364.193)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18</a:t>
            </a:fld>
            <a:endParaRPr lang="en-GB" dirty="0"/>
          </a:p>
        </p:txBody>
      </p:sp>
      <p:pic>
        <p:nvPicPr>
          <p:cNvPr id="9" name="Picture 6" descr="Few-young-men-are-unable-to-report-last-partner’s-contraceptive-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74" y="3288976"/>
            <a:ext cx="3901717" cy="2660599"/>
          </a:xfrm>
          <a:prstGeom prst="rect">
            <a:avLst/>
          </a:prstGeom>
        </p:spPr>
      </p:pic>
      <p:graphicFrame>
        <p:nvGraphicFramePr>
          <p:cNvPr id="11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052683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41994570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III – Materiale og 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6390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Variable</a:t>
            </a:r>
          </a:p>
          <a:p>
            <a:r>
              <a:rPr lang="da-DK" dirty="0"/>
              <a:t>Intelligens</a:t>
            </a:r>
          </a:p>
          <a:p>
            <a:r>
              <a:rPr lang="da-DK" dirty="0"/>
              <a:t>Uddannelses- og erhvervsforløb</a:t>
            </a:r>
          </a:p>
          <a:p>
            <a:pPr lvl="1"/>
            <a:r>
              <a:rPr lang="da-DK" dirty="0"/>
              <a:t>Karaktergennemsnit i folkeskolen</a:t>
            </a:r>
          </a:p>
          <a:p>
            <a:pPr lvl="1"/>
            <a:r>
              <a:rPr lang="da-DK" dirty="0"/>
              <a:t>Tid til modtagelse af sociale ydelser (18-30 år)</a:t>
            </a:r>
          </a:p>
          <a:p>
            <a:pPr lvl="1"/>
            <a:r>
              <a:rPr lang="da-DK" dirty="0"/>
              <a:t>Bruttoindkomst (30 år)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19</a:t>
            </a:fld>
            <a:endParaRPr lang="en-GB" dirty="0"/>
          </a:p>
        </p:txBody>
      </p:sp>
      <p:graphicFrame>
        <p:nvGraphicFramePr>
          <p:cNvPr id="10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052683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87873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Program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endParaRPr lang="da-DK" sz="1200" dirty="0"/>
          </a:p>
          <a:p>
            <a:r>
              <a:rPr lang="da-DK" dirty="0"/>
              <a:t>Baggrund</a:t>
            </a:r>
          </a:p>
          <a:p>
            <a:endParaRPr lang="da-DK" sz="100" dirty="0"/>
          </a:p>
          <a:p>
            <a:r>
              <a:rPr lang="da-DK" dirty="0"/>
              <a:t>Studie I: Intelligens og mislykkede uddannelses- og erhvervsforløb</a:t>
            </a:r>
          </a:p>
          <a:p>
            <a:endParaRPr lang="da-DK" sz="100" dirty="0"/>
          </a:p>
          <a:p>
            <a:r>
              <a:rPr lang="da-DK" dirty="0"/>
              <a:t>Studie II: Modificerende betydning af familiens sociale baggrund</a:t>
            </a:r>
          </a:p>
          <a:p>
            <a:endParaRPr lang="da-DK" sz="100" dirty="0"/>
          </a:p>
          <a:p>
            <a:r>
              <a:rPr lang="da-DK" dirty="0"/>
              <a:t>Studie III: Betydning af familiære faktorer i barndommen</a:t>
            </a:r>
          </a:p>
          <a:p>
            <a:endParaRPr lang="da-DK" sz="100" dirty="0"/>
          </a:p>
          <a:p>
            <a:r>
              <a:rPr lang="da-DK" dirty="0"/>
              <a:t>Studie IV: Uddannelse og intelligens</a:t>
            </a:r>
          </a:p>
          <a:p>
            <a:endParaRPr lang="da-DK" sz="100" dirty="0"/>
          </a:p>
          <a:p>
            <a:r>
              <a:rPr lang="da-DK" dirty="0"/>
              <a:t>Studie V: Skolepræstation som </a:t>
            </a:r>
            <a:r>
              <a:rPr lang="da-DK" dirty="0" err="1"/>
              <a:t>moderator</a:t>
            </a:r>
            <a:r>
              <a:rPr lang="da-DK" dirty="0"/>
              <a:t> af intelligens</a:t>
            </a:r>
          </a:p>
          <a:p>
            <a:endParaRPr lang="da-DK" sz="100" dirty="0"/>
          </a:p>
          <a:p>
            <a:r>
              <a:rPr lang="da-DK" dirty="0"/>
              <a:t>Opsummering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7338" y="4134301"/>
            <a:ext cx="2137912" cy="2137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10904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III – Materiale og 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6390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Statistiske metoder</a:t>
            </a:r>
          </a:p>
          <a:p>
            <a:r>
              <a:rPr lang="da-DK" dirty="0"/>
              <a:t>Konventionelle kohorteanalyser &gt;&lt; </a:t>
            </a:r>
            <a:r>
              <a:rPr lang="da-DK" dirty="0" err="1"/>
              <a:t>Within-sibship</a:t>
            </a:r>
            <a:r>
              <a:rPr lang="da-DK" dirty="0"/>
              <a:t> analyser</a:t>
            </a:r>
          </a:p>
          <a:p>
            <a:r>
              <a:rPr lang="da-DK" dirty="0" err="1"/>
              <a:t>Multivariate</a:t>
            </a:r>
            <a:r>
              <a:rPr lang="da-DK" dirty="0"/>
              <a:t> regressionsmodeller</a:t>
            </a:r>
          </a:p>
          <a:p>
            <a:pPr lvl="1"/>
            <a:r>
              <a:rPr lang="da-DK" dirty="0"/>
              <a:t>Multipel lineær regression</a:t>
            </a:r>
          </a:p>
          <a:p>
            <a:pPr lvl="1"/>
            <a:r>
              <a:rPr lang="da-DK" dirty="0"/>
              <a:t>Cox regression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20</a:t>
            </a:fld>
            <a:endParaRPr lang="en-GB" dirty="0"/>
          </a:p>
        </p:txBody>
      </p:sp>
      <p:graphicFrame>
        <p:nvGraphicFramePr>
          <p:cNvPr id="10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052683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04205101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III – Resultater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47462" y="85745"/>
            <a:ext cx="3396625" cy="176797"/>
          </a:xfrm>
        </p:spPr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21</a:t>
            </a:fld>
            <a:endParaRPr lang="en-GB" dirty="0"/>
          </a:p>
        </p:txBody>
      </p:sp>
      <p:sp>
        <p:nvSpPr>
          <p:cNvPr id="9" name="Tekstfelt 12"/>
          <p:cNvSpPr txBox="1"/>
          <p:nvPr/>
        </p:nvSpPr>
        <p:spPr>
          <a:xfrm>
            <a:off x="595312" y="5664042"/>
            <a:ext cx="4581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Fig. 1. </a:t>
            </a:r>
            <a:r>
              <a:rPr lang="da-DK" dirty="0"/>
              <a:t>Karaktergennemsnit ift. IQ </a:t>
            </a:r>
          </a:p>
        </p:txBody>
      </p:sp>
      <p:sp>
        <p:nvSpPr>
          <p:cNvPr id="17" name="Tekstfelt 12"/>
          <p:cNvSpPr txBox="1"/>
          <p:nvPr/>
        </p:nvSpPr>
        <p:spPr>
          <a:xfrm>
            <a:off x="7000150" y="5664042"/>
            <a:ext cx="46013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a-DK" b="1" dirty="0"/>
              <a:t>Fig. 2. </a:t>
            </a:r>
            <a:r>
              <a:rPr lang="da-DK" dirty="0"/>
              <a:t>Karaktergennemsnit ift. IQ </a:t>
            </a:r>
          </a:p>
          <a:p>
            <a:pPr algn="r"/>
            <a:r>
              <a:rPr lang="da-DK" dirty="0"/>
              <a:t>(justeret for </a:t>
            </a:r>
            <a:r>
              <a:rPr lang="da-DK" dirty="0" err="1"/>
              <a:t>kovariater</a:t>
            </a:r>
            <a:r>
              <a:rPr lang="da-DK" dirty="0"/>
              <a:t>) </a:t>
            </a:r>
          </a:p>
        </p:txBody>
      </p:sp>
      <p:pic>
        <p:nvPicPr>
          <p:cNvPr id="7" name="Content Placeholder 4"/>
          <p:cNvPicPr>
            <a:picLocks noChangeAspect="1"/>
          </p:cNvPicPr>
          <p:nvPr/>
        </p:nvPicPr>
        <p:blipFill rotWithShape="1">
          <a:blip r:embed="rId3"/>
          <a:srcRect r="15794"/>
          <a:stretch/>
        </p:blipFill>
        <p:spPr>
          <a:xfrm>
            <a:off x="581366" y="1635125"/>
            <a:ext cx="5203092" cy="4019773"/>
          </a:xfrm>
          <a:prstGeom prst="rect">
            <a:avLst/>
          </a:prstGeom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4"/>
          <a:srcRect r="16045"/>
          <a:stretch/>
        </p:blipFill>
        <p:spPr>
          <a:xfrm>
            <a:off x="6406107" y="1635065"/>
            <a:ext cx="5210676" cy="4019773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5"/>
          <a:srcRect r="2113" b="12218"/>
          <a:stretch/>
        </p:blipFill>
        <p:spPr>
          <a:xfrm>
            <a:off x="9818903" y="4343870"/>
            <a:ext cx="1793977" cy="762388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5"/>
          <a:srcRect r="2113" b="12218"/>
          <a:stretch/>
        </p:blipFill>
        <p:spPr>
          <a:xfrm>
            <a:off x="3991127" y="4353074"/>
            <a:ext cx="1793977" cy="762388"/>
          </a:xfrm>
          <a:prstGeom prst="rect">
            <a:avLst/>
          </a:prstGeom>
        </p:spPr>
      </p:pic>
      <p:graphicFrame>
        <p:nvGraphicFramePr>
          <p:cNvPr id="15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052683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04113173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III – Resultater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47462" y="85745"/>
            <a:ext cx="3396625" cy="176797"/>
          </a:xfrm>
        </p:spPr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22</a:t>
            </a:fld>
            <a:endParaRPr lang="en-GB" dirty="0"/>
          </a:p>
        </p:txBody>
      </p:sp>
      <p:sp>
        <p:nvSpPr>
          <p:cNvPr id="9" name="Tekstfelt 12"/>
          <p:cNvSpPr txBox="1"/>
          <p:nvPr/>
        </p:nvSpPr>
        <p:spPr>
          <a:xfrm>
            <a:off x="595312" y="5664042"/>
            <a:ext cx="561346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Fig. 3. </a:t>
            </a:r>
            <a:r>
              <a:rPr lang="da-DK" dirty="0" err="1"/>
              <a:t>Hazard</a:t>
            </a:r>
            <a:r>
              <a:rPr lang="da-DK" dirty="0"/>
              <a:t> ratio for sociale ydelser ift. IQ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5996"/>
          <a:stretch/>
        </p:blipFill>
        <p:spPr>
          <a:xfrm>
            <a:off x="586169" y="1638868"/>
            <a:ext cx="5192015" cy="4015970"/>
          </a:xfrm>
          <a:prstGeom prst="rect">
            <a:avLst/>
          </a:prstGeom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t="1" r="2113" b="28059"/>
          <a:stretch/>
        </p:blipFill>
        <p:spPr>
          <a:xfrm>
            <a:off x="3984207" y="1780064"/>
            <a:ext cx="1793977" cy="624808"/>
          </a:xfrm>
          <a:prstGeom prst="rect">
            <a:avLst/>
          </a:prstGeom>
        </p:spPr>
      </p:pic>
      <p:sp>
        <p:nvSpPr>
          <p:cNvPr id="17" name="Tekstfelt 12"/>
          <p:cNvSpPr txBox="1"/>
          <p:nvPr/>
        </p:nvSpPr>
        <p:spPr>
          <a:xfrm>
            <a:off x="6592824" y="5664042"/>
            <a:ext cx="5008626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a-DK" b="1" dirty="0"/>
              <a:t>Fig. 4. </a:t>
            </a:r>
            <a:r>
              <a:rPr lang="da-DK" dirty="0" err="1"/>
              <a:t>Hazard</a:t>
            </a:r>
            <a:r>
              <a:rPr lang="da-DK" dirty="0"/>
              <a:t> ratio for sociale ydelser ift. IQ </a:t>
            </a:r>
          </a:p>
          <a:p>
            <a:pPr algn="r"/>
            <a:r>
              <a:rPr lang="da-DK" dirty="0"/>
              <a:t>(justeret for </a:t>
            </a:r>
            <a:r>
              <a:rPr lang="da-DK" dirty="0" err="1"/>
              <a:t>kovariater</a:t>
            </a:r>
            <a:r>
              <a:rPr lang="da-DK" dirty="0"/>
              <a:t>) 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5"/>
          <a:srcRect r="15364"/>
          <a:stretch/>
        </p:blipFill>
        <p:spPr>
          <a:xfrm>
            <a:off x="6248315" y="1641134"/>
            <a:ext cx="5368984" cy="401370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t="1" r="2113" b="28059"/>
          <a:stretch/>
        </p:blipFill>
        <p:spPr>
          <a:xfrm>
            <a:off x="9815031" y="1786160"/>
            <a:ext cx="1793977" cy="624808"/>
          </a:xfrm>
          <a:prstGeom prst="rect">
            <a:avLst/>
          </a:prstGeom>
        </p:spPr>
      </p:pic>
      <p:graphicFrame>
        <p:nvGraphicFramePr>
          <p:cNvPr id="15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052683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8445942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III – Resultater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47462" y="85745"/>
            <a:ext cx="3396625" cy="176797"/>
          </a:xfrm>
        </p:spPr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23</a:t>
            </a:fld>
            <a:endParaRPr lang="en-GB" dirty="0"/>
          </a:p>
        </p:txBody>
      </p:sp>
      <p:sp>
        <p:nvSpPr>
          <p:cNvPr id="9" name="Tekstfelt 12"/>
          <p:cNvSpPr txBox="1"/>
          <p:nvPr/>
        </p:nvSpPr>
        <p:spPr>
          <a:xfrm>
            <a:off x="595312" y="5664042"/>
            <a:ext cx="3885248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Fig. 5. </a:t>
            </a:r>
            <a:r>
              <a:rPr lang="da-DK" dirty="0"/>
              <a:t>Bruttoindkomst ift. IQ </a:t>
            </a:r>
          </a:p>
        </p:txBody>
      </p:sp>
      <p:sp>
        <p:nvSpPr>
          <p:cNvPr id="17" name="Tekstfelt 12"/>
          <p:cNvSpPr txBox="1"/>
          <p:nvPr/>
        </p:nvSpPr>
        <p:spPr>
          <a:xfrm>
            <a:off x="7315200" y="5664042"/>
            <a:ext cx="428625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r"/>
            <a:r>
              <a:rPr lang="da-DK" b="1" dirty="0"/>
              <a:t>Fig. 6. </a:t>
            </a:r>
            <a:r>
              <a:rPr lang="da-DK" dirty="0"/>
              <a:t>Bruttoindkomst ift. IQ </a:t>
            </a:r>
          </a:p>
          <a:p>
            <a:pPr algn="r"/>
            <a:r>
              <a:rPr lang="da-DK" dirty="0"/>
              <a:t>(justeret for </a:t>
            </a:r>
            <a:r>
              <a:rPr lang="da-DK" dirty="0" err="1"/>
              <a:t>kovariater</a:t>
            </a:r>
            <a:r>
              <a:rPr lang="da-DK" dirty="0"/>
              <a:t>)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r="15501"/>
          <a:stretch/>
        </p:blipFill>
        <p:spPr>
          <a:xfrm>
            <a:off x="586339" y="1635475"/>
            <a:ext cx="5308493" cy="3976666"/>
          </a:xfrm>
          <a:prstGeom prst="rect">
            <a:avLst/>
          </a:prstGeom>
          <a:ln>
            <a:noFill/>
          </a:ln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/>
          <a:srcRect r="2113" b="12218"/>
          <a:stretch/>
        </p:blipFill>
        <p:spPr>
          <a:xfrm>
            <a:off x="4100855" y="4198061"/>
            <a:ext cx="1793977" cy="762388"/>
          </a:xfrm>
          <a:prstGeom prst="rect">
            <a:avLst/>
          </a:prstGeom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r="15393"/>
          <a:stretch/>
        </p:blipFill>
        <p:spPr>
          <a:xfrm>
            <a:off x="6251125" y="1636080"/>
            <a:ext cx="5365660" cy="398675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/>
          <a:srcRect r="2113" b="12218"/>
          <a:stretch/>
        </p:blipFill>
        <p:spPr>
          <a:xfrm>
            <a:off x="9820265" y="4198061"/>
            <a:ext cx="1793977" cy="762388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052683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3789326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III – Resultater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sz="1800" dirty="0"/>
          </a:p>
          <a:p>
            <a:r>
              <a:rPr lang="da-DK" dirty="0"/>
              <a:t>Familiære faktorer fælles for søskende forklarer dele af sammenhængene mellem intelligens og uddannelses- og erhvervsforløb blandt unge</a:t>
            </a:r>
          </a:p>
          <a:p>
            <a:r>
              <a:rPr lang="da-DK" dirty="0"/>
              <a:t>Størstedelen af de familiære faktorers betydning kan tilskrives betydningen af målbare </a:t>
            </a:r>
            <a:r>
              <a:rPr lang="da-DK" dirty="0" err="1"/>
              <a:t>confoundere</a:t>
            </a: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47462" y="85745"/>
            <a:ext cx="3396625" cy="176797"/>
          </a:xfrm>
        </p:spPr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24</a:t>
            </a:fld>
            <a:endParaRPr lang="en-GB" dirty="0"/>
          </a:p>
        </p:txBody>
      </p:sp>
      <p:graphicFrame>
        <p:nvGraphicFramePr>
          <p:cNvPr id="8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77052683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975129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IV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25</a:t>
            </a:fld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67" y="1485901"/>
            <a:ext cx="9310267" cy="4072506"/>
          </a:xfrm>
          <a:prstGeom prst="rect">
            <a:avLst/>
          </a:prstGeom>
        </p:spPr>
      </p:pic>
      <p:graphicFrame>
        <p:nvGraphicFramePr>
          <p:cNvPr id="12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77214873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854687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IV – Materiale og 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6390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Studiepopulation</a:t>
            </a:r>
          </a:p>
          <a:p>
            <a:pPr marL="0" indent="0">
              <a:buNone/>
            </a:pPr>
            <a:r>
              <a:rPr lang="da-DK" dirty="0"/>
              <a:t>Alle medlemmer af Metropolitkohorten, som har deltaget i Projekt Metropolits intelligensundersøgelse ved alder 12 og har været til session     (</a:t>
            </a:r>
            <a:r>
              <a:rPr lang="da-DK" i="1" dirty="0"/>
              <a:t>N </a:t>
            </a:r>
            <a:r>
              <a:rPr lang="da-DK" dirty="0"/>
              <a:t>= 7.389)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26</a:t>
            </a:fld>
            <a:endParaRPr lang="en-GB" dirty="0"/>
          </a:p>
        </p:txBody>
      </p:sp>
      <p:pic>
        <p:nvPicPr>
          <p:cNvPr id="9" name="Picture 6" descr="Few-young-men-are-unable-to-report-last-partner’s-contraceptive-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74" y="3288976"/>
            <a:ext cx="3901717" cy="2660599"/>
          </a:xfrm>
          <a:prstGeom prst="rect">
            <a:avLst/>
          </a:prstGeom>
        </p:spPr>
      </p:pic>
      <p:graphicFrame>
        <p:nvGraphicFramePr>
          <p:cNvPr id="11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02194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74950204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IV – Materiale og 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6390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Variable</a:t>
            </a:r>
          </a:p>
          <a:p>
            <a:r>
              <a:rPr lang="da-DK" dirty="0"/>
              <a:t>Antal års uddannelse </a:t>
            </a:r>
          </a:p>
          <a:p>
            <a:pPr lvl="1"/>
            <a:r>
              <a:rPr lang="da-DK" dirty="0"/>
              <a:t>Ungdomsårene</a:t>
            </a:r>
          </a:p>
          <a:p>
            <a:pPr lvl="1"/>
            <a:r>
              <a:rPr lang="da-DK" dirty="0" err="1"/>
              <a:t>Midtlivet</a:t>
            </a:r>
            <a:endParaRPr lang="da-DK" dirty="0"/>
          </a:p>
          <a:p>
            <a:r>
              <a:rPr lang="da-DK" dirty="0"/>
              <a:t>Intelligens</a:t>
            </a:r>
          </a:p>
          <a:p>
            <a:pPr lvl="1"/>
            <a:r>
              <a:rPr lang="da-DK" dirty="0"/>
              <a:t>Alder 12: </a:t>
            </a:r>
            <a:r>
              <a:rPr lang="da-DK" dirty="0" err="1"/>
              <a:t>Härnqvist</a:t>
            </a:r>
            <a:r>
              <a:rPr lang="da-DK" dirty="0"/>
              <a:t> intelligenstest</a:t>
            </a:r>
          </a:p>
          <a:p>
            <a:pPr lvl="1"/>
            <a:r>
              <a:rPr lang="da-DK" dirty="0"/>
              <a:t>Ungdomsårene: Børge Priens Prøve</a:t>
            </a:r>
          </a:p>
          <a:p>
            <a:pPr lvl="1"/>
            <a:r>
              <a:rPr lang="da-DK" dirty="0" err="1"/>
              <a:t>Midtlivet</a:t>
            </a:r>
            <a:r>
              <a:rPr lang="da-DK" dirty="0"/>
              <a:t>: Tre subtests af IST 2000 R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27</a:t>
            </a:fld>
            <a:endParaRPr lang="en-GB" dirty="0"/>
          </a:p>
        </p:txBody>
      </p:sp>
      <p:graphicFrame>
        <p:nvGraphicFramePr>
          <p:cNvPr id="9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02194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673390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IV – Materiale og 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6390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Statistiske metoder</a:t>
            </a:r>
          </a:p>
          <a:p>
            <a:r>
              <a:rPr lang="da-DK" dirty="0"/>
              <a:t>Multipel lineær regression</a:t>
            </a:r>
          </a:p>
          <a:p>
            <a:r>
              <a:rPr lang="da-DK" dirty="0"/>
              <a:t>Multipel </a:t>
            </a:r>
            <a:r>
              <a:rPr lang="da-DK" dirty="0" err="1"/>
              <a:t>imputering</a:t>
            </a:r>
            <a:r>
              <a:rPr lang="da-DK" dirty="0"/>
              <a:t> af manglende data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28</a:t>
            </a:fld>
            <a:endParaRPr lang="en-GB" dirty="0"/>
          </a:p>
        </p:txBody>
      </p:sp>
      <p:graphicFrame>
        <p:nvGraphicFramePr>
          <p:cNvPr id="9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02194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9740131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IV – Resultater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47462" y="85745"/>
            <a:ext cx="3396625" cy="176797"/>
          </a:xfrm>
        </p:spPr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29</a:t>
            </a:fld>
            <a:endParaRPr lang="en-GB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/>
          <a:srcRect r="565"/>
          <a:stretch/>
        </p:blipFill>
        <p:spPr>
          <a:xfrm>
            <a:off x="598873" y="2499516"/>
            <a:ext cx="11002577" cy="2641600"/>
          </a:xfrm>
          <a:prstGeom prst="rect">
            <a:avLst/>
          </a:prstGeom>
          <a:ln>
            <a:noFill/>
          </a:ln>
        </p:spPr>
      </p:pic>
      <p:sp>
        <p:nvSpPr>
          <p:cNvPr id="14" name="Tekstfelt 12"/>
          <p:cNvSpPr txBox="1"/>
          <p:nvPr/>
        </p:nvSpPr>
        <p:spPr>
          <a:xfrm>
            <a:off x="595311" y="5304811"/>
            <a:ext cx="94884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da-DK" b="1" dirty="0"/>
              <a:t>Fig. 1. </a:t>
            </a:r>
            <a:r>
              <a:rPr lang="da-DK" dirty="0"/>
              <a:t>Stigning i intelligenstestscore i ungdomsårene ift. uddannelsesniveau (</a:t>
            </a:r>
            <a:r>
              <a:rPr lang="da-DK" i="1" dirty="0"/>
              <a:t>N</a:t>
            </a:r>
            <a:r>
              <a:rPr lang="da-DK" dirty="0"/>
              <a:t> = 7,389).</a:t>
            </a:r>
          </a:p>
          <a:p>
            <a:r>
              <a:rPr lang="da-DK" dirty="0"/>
              <a:t>            Justeret for IQ ved alder 12 og familiens socioøkonomiske position.</a:t>
            </a:r>
          </a:p>
        </p:txBody>
      </p:sp>
      <p:graphicFrame>
        <p:nvGraphicFramePr>
          <p:cNvPr id="11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02194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294207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Baggrund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4773" y="1156819"/>
            <a:ext cx="4696381" cy="507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81"/>
          <a:stretch/>
        </p:blipFill>
        <p:spPr bwMode="auto">
          <a:xfrm>
            <a:off x="5965348" y="1156819"/>
            <a:ext cx="5178739" cy="50712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768" y="3361037"/>
            <a:ext cx="8524875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Pladsholder til slidenumm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</a:t>
            </a:fld>
            <a:endParaRPr lang="en-GB" dirty="0"/>
          </a:p>
        </p:txBody>
      </p:sp>
      <p:graphicFrame>
        <p:nvGraphicFramePr>
          <p:cNvPr id="9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99657929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87182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IV – Resultater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47462" y="85745"/>
            <a:ext cx="3396625" cy="176797"/>
          </a:xfrm>
        </p:spPr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30</a:t>
            </a:fld>
            <a:endParaRPr lang="en-GB" dirty="0"/>
          </a:p>
        </p:txBody>
      </p:sp>
      <p:sp>
        <p:nvSpPr>
          <p:cNvPr id="14" name="Tekstfelt 12"/>
          <p:cNvSpPr txBox="1"/>
          <p:nvPr/>
        </p:nvSpPr>
        <p:spPr>
          <a:xfrm>
            <a:off x="595311" y="5304811"/>
            <a:ext cx="9488489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Fig. 2. </a:t>
            </a:r>
            <a:r>
              <a:rPr lang="da-DK" dirty="0"/>
              <a:t>Stigning i intelligenstestscore i </a:t>
            </a:r>
            <a:r>
              <a:rPr lang="da-DK" dirty="0" err="1"/>
              <a:t>midtlivet</a:t>
            </a:r>
            <a:r>
              <a:rPr lang="da-DK" dirty="0"/>
              <a:t> ift. uddannelsesniveau </a:t>
            </a:r>
            <a:r>
              <a:rPr lang="en-US" dirty="0"/>
              <a:t>(</a:t>
            </a:r>
            <a:r>
              <a:rPr lang="en-US" i="1" dirty="0"/>
              <a:t>N</a:t>
            </a:r>
            <a:r>
              <a:rPr lang="en-US" dirty="0"/>
              <a:t> = 1,901).</a:t>
            </a:r>
          </a:p>
          <a:p>
            <a:r>
              <a:rPr lang="en-US" dirty="0"/>
              <a:t>            </a:t>
            </a:r>
            <a:r>
              <a:rPr lang="da-DK" dirty="0"/>
              <a:t>Justeret for IQ ved alder 12 og familiens socioøkonomiske position.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963" y="1692938"/>
            <a:ext cx="11012488" cy="3484420"/>
          </a:xfrm>
          <a:prstGeom prst="rect">
            <a:avLst/>
          </a:prstGeom>
        </p:spPr>
      </p:pic>
      <p:graphicFrame>
        <p:nvGraphicFramePr>
          <p:cNvPr id="12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02194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7572547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IV – Resultater</a:t>
            </a:r>
            <a:endParaRPr lang="en-GB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8962" y="2296027"/>
            <a:ext cx="11012487" cy="3008784"/>
          </a:xfrm>
          <a:prstGeom prst="rect">
            <a:avLst/>
          </a:prstGeom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47462" y="85745"/>
            <a:ext cx="3396625" cy="176797"/>
          </a:xfrm>
        </p:spPr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31</a:t>
            </a:fld>
            <a:endParaRPr lang="en-GB" dirty="0"/>
          </a:p>
        </p:txBody>
      </p:sp>
      <p:sp>
        <p:nvSpPr>
          <p:cNvPr id="14" name="Tekstfelt 12"/>
          <p:cNvSpPr txBox="1"/>
          <p:nvPr/>
        </p:nvSpPr>
        <p:spPr>
          <a:xfrm>
            <a:off x="595310" y="5304811"/>
            <a:ext cx="1112044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/>
              <a:t>Fig. 3. </a:t>
            </a:r>
            <a:r>
              <a:rPr lang="da-DK" dirty="0"/>
              <a:t>Stigning i intelligenstestscore i </a:t>
            </a:r>
            <a:r>
              <a:rPr lang="da-DK" dirty="0" err="1"/>
              <a:t>midtlivet</a:t>
            </a:r>
            <a:r>
              <a:rPr lang="da-DK" dirty="0"/>
              <a:t> ift. uddannelsesniveau og IQ ved alder 12 </a:t>
            </a:r>
            <a:r>
              <a:rPr lang="en-US" dirty="0"/>
              <a:t>(</a:t>
            </a:r>
            <a:r>
              <a:rPr lang="en-US" i="1" dirty="0"/>
              <a:t>N </a:t>
            </a:r>
            <a:r>
              <a:rPr lang="en-US" dirty="0"/>
              <a:t>= 1,901).</a:t>
            </a:r>
          </a:p>
          <a:p>
            <a:r>
              <a:rPr lang="da-DK" dirty="0"/>
              <a:t>            IQ ved alder 12 er kategoriseret som ‘lav IQ’ (IQ &lt; 90), ‘medium IQ’ (IQ: 90-109) og ‘høj IQ’ (IQ </a:t>
            </a:r>
            <a:r>
              <a:rPr lang="da-DK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</a:t>
            </a:r>
            <a:r>
              <a:rPr lang="da-DK" dirty="0"/>
              <a:t> 110).</a:t>
            </a:r>
          </a:p>
        </p:txBody>
      </p:sp>
      <p:graphicFrame>
        <p:nvGraphicFramePr>
          <p:cNvPr id="10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02194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45514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IV – Resultater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Uddannelse har en positiv betydning for intelligenstestscore</a:t>
            </a:r>
          </a:p>
          <a:p>
            <a:r>
              <a:rPr lang="da-DK" dirty="0"/>
              <a:t>Den positive betydning når først et plateau ved 17 års uddannelse og er størst blandt individer med lave intelligenstestscorer i barndommen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47462" y="85745"/>
            <a:ext cx="3396625" cy="176797"/>
          </a:xfrm>
        </p:spPr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32</a:t>
            </a:fld>
            <a:endParaRPr lang="en-GB" dirty="0"/>
          </a:p>
        </p:txBody>
      </p:sp>
      <p:graphicFrame>
        <p:nvGraphicFramePr>
          <p:cNvPr id="8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9302194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0950902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V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33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1459"/>
          <a:stretch/>
        </p:blipFill>
        <p:spPr>
          <a:xfrm>
            <a:off x="857816" y="2237101"/>
            <a:ext cx="10474779" cy="3343275"/>
          </a:xfrm>
          <a:prstGeom prst="rect">
            <a:avLst/>
          </a:prstGeom>
        </p:spPr>
      </p:pic>
      <p:graphicFrame>
        <p:nvGraphicFramePr>
          <p:cNvPr id="11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2023755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959704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V – Materiale og 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6390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Studiepopulation</a:t>
            </a:r>
          </a:p>
          <a:p>
            <a:pPr marL="0" indent="0">
              <a:buNone/>
            </a:pPr>
            <a:r>
              <a:rPr lang="da-DK" dirty="0"/>
              <a:t>Alle danske tvillingebrødre, som har forladt folkeskolen siden 2002 og har været til session til og med 2015 (</a:t>
            </a:r>
            <a:r>
              <a:rPr lang="da-DK" i="1" dirty="0"/>
              <a:t>N</a:t>
            </a:r>
            <a:r>
              <a:rPr lang="da-DK" dirty="0"/>
              <a:t> = 2.660)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34</a:t>
            </a:fld>
            <a:endParaRPr lang="en-GB" dirty="0"/>
          </a:p>
        </p:txBody>
      </p:sp>
      <p:pic>
        <p:nvPicPr>
          <p:cNvPr id="9" name="Picture 6" descr="Few-young-men-are-unable-to-report-last-partner’s-contraceptive-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74" y="3288976"/>
            <a:ext cx="3901717" cy="2660599"/>
          </a:xfrm>
          <a:prstGeom prst="rect">
            <a:avLst/>
          </a:prstGeom>
        </p:spPr>
      </p:pic>
      <p:graphicFrame>
        <p:nvGraphicFramePr>
          <p:cNvPr id="10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56670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71295398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V – Materiale og 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6390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Variable</a:t>
            </a:r>
          </a:p>
          <a:p>
            <a:r>
              <a:rPr lang="da-DK" dirty="0"/>
              <a:t>Karaktergennemsnit i folkeskolen</a:t>
            </a:r>
          </a:p>
          <a:p>
            <a:r>
              <a:rPr lang="da-DK" dirty="0"/>
              <a:t>Intelligens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35</a:t>
            </a:fld>
            <a:endParaRPr lang="en-GB" dirty="0"/>
          </a:p>
        </p:txBody>
      </p:sp>
      <p:graphicFrame>
        <p:nvGraphicFramePr>
          <p:cNvPr id="9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56670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618971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V – Materiale og 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6390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Statistiske metoder</a:t>
            </a:r>
          </a:p>
          <a:p>
            <a:r>
              <a:rPr lang="da-DK" dirty="0" err="1"/>
              <a:t>GxE</a:t>
            </a:r>
            <a:r>
              <a:rPr lang="da-DK" dirty="0"/>
              <a:t> interaktionsmodeller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36</a:t>
            </a:fld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17017" y="3882139"/>
            <a:ext cx="6084433" cy="227894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/>
          <a:srcRect l="1459"/>
          <a:stretch/>
        </p:blipFill>
        <p:spPr>
          <a:xfrm>
            <a:off x="588963" y="2513445"/>
            <a:ext cx="6688378" cy="2134755"/>
          </a:xfrm>
          <a:prstGeom prst="rect">
            <a:avLst/>
          </a:prstGeom>
        </p:spPr>
      </p:pic>
      <p:graphicFrame>
        <p:nvGraphicFramePr>
          <p:cNvPr id="10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56670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2275746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V – Resultater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37</a:t>
            </a:fld>
            <a:endParaRPr lang="en-GB" dirty="0"/>
          </a:p>
        </p:txBody>
      </p:sp>
      <p:sp>
        <p:nvSpPr>
          <p:cNvPr id="13" name="Tekstfelt 12"/>
          <p:cNvSpPr txBox="1"/>
          <p:nvPr/>
        </p:nvSpPr>
        <p:spPr>
          <a:xfrm>
            <a:off x="2814677" y="5659846"/>
            <a:ext cx="80681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Fig. 1. </a:t>
            </a:r>
            <a:r>
              <a:rPr lang="da-DK" dirty="0"/>
              <a:t>Varians i IQ scorer ift. karaktergennemsnit i folkeskolen.</a:t>
            </a:r>
          </a:p>
          <a:p>
            <a:r>
              <a:rPr lang="da-DK" dirty="0"/>
              <a:t>           A refererer til genetisk varians, C til fælles miljø og E til individuelt miljø.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/>
          <a:srcRect l="3163" r="2100"/>
          <a:stretch/>
        </p:blipFill>
        <p:spPr>
          <a:xfrm>
            <a:off x="3369373" y="1485900"/>
            <a:ext cx="5418490" cy="4148545"/>
          </a:xfrm>
          <a:prstGeom prst="rect">
            <a:avLst/>
          </a:prstGeom>
          <a:ln>
            <a:noFill/>
          </a:ln>
        </p:spPr>
      </p:pic>
      <p:graphicFrame>
        <p:nvGraphicFramePr>
          <p:cNvPr id="15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56670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417511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V – Resultater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38</a:t>
            </a:fld>
            <a:endParaRPr lang="en-GB" dirty="0"/>
          </a:p>
        </p:txBody>
      </p:sp>
      <p:sp>
        <p:nvSpPr>
          <p:cNvPr id="8" name="Tekstfelt 12"/>
          <p:cNvSpPr txBox="1"/>
          <p:nvPr/>
        </p:nvSpPr>
        <p:spPr>
          <a:xfrm>
            <a:off x="588963" y="4653929"/>
            <a:ext cx="549112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da-DK" b="1" dirty="0"/>
              <a:t>Fig. 2. </a:t>
            </a:r>
            <a:r>
              <a:rPr lang="da-DK" dirty="0"/>
              <a:t>IQ score ift. karaktergennemsnit i folkeskolen.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/>
          <a:srcRect l="3137" t="12394" r="1947" b="2650"/>
          <a:stretch/>
        </p:blipFill>
        <p:spPr>
          <a:xfrm>
            <a:off x="588963" y="1503492"/>
            <a:ext cx="4897437" cy="3156125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sp>
        <p:nvSpPr>
          <p:cNvPr id="11" name="Tekstfelt 12"/>
          <p:cNvSpPr txBox="1"/>
          <p:nvPr/>
        </p:nvSpPr>
        <p:spPr>
          <a:xfrm>
            <a:off x="3533327" y="5667655"/>
            <a:ext cx="806812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da-DK" b="1" dirty="0"/>
              <a:t>Fig. 3. </a:t>
            </a:r>
            <a:r>
              <a:rPr lang="da-DK" dirty="0"/>
              <a:t>Varians i IQ scorer ift. karaktergennemsnit i folkeskolen.</a:t>
            </a:r>
          </a:p>
          <a:p>
            <a:r>
              <a:rPr lang="da-DK" dirty="0"/>
              <a:t>           A refererer til genetisk varians, C til fælles miljø og E til individuelt miljø.</a:t>
            </a: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/>
          <a:srcRect l="3199" r="1862" b="4546"/>
          <a:stretch/>
        </p:blipFill>
        <p:spPr>
          <a:xfrm>
            <a:off x="6703146" y="2102076"/>
            <a:ext cx="4898304" cy="3565579"/>
          </a:xfrm>
          <a:prstGeom prst="rect">
            <a:avLst/>
          </a:prstGeom>
          <a:solidFill>
            <a:schemeClr val="tx1"/>
          </a:solidFill>
          <a:ln>
            <a:noFill/>
          </a:ln>
        </p:spPr>
      </p:pic>
      <p:graphicFrame>
        <p:nvGraphicFramePr>
          <p:cNvPr id="13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56670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59773985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V – Resultater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r>
              <a:rPr lang="da-DK" dirty="0"/>
              <a:t>Skolepræstation har en ikke-lineær hovedeffekt på intelligens </a:t>
            </a:r>
          </a:p>
          <a:p>
            <a:r>
              <a:rPr lang="da-DK" dirty="0"/>
              <a:t>Intelligensvariation, som kan tilskrives fælles miljø, er mindre blandt individer med høje karaktergennemsnit i folkeskolen</a:t>
            </a:r>
          </a:p>
          <a:p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7747462" y="85745"/>
            <a:ext cx="3396625" cy="176797"/>
          </a:xfrm>
        </p:spPr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39</a:t>
            </a:fld>
            <a:endParaRPr lang="en-GB" dirty="0"/>
          </a:p>
        </p:txBody>
      </p:sp>
      <p:graphicFrame>
        <p:nvGraphicFramePr>
          <p:cNvPr id="8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0756670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7930560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Formål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At undersøge sammenhængen mellem intelligens, familiebaggrund og uddannelses- og erhvervsforløb blandt unge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</a:t>
            </a:fld>
            <a:endParaRPr lang="en-GB" dirty="0"/>
          </a:p>
        </p:txBody>
      </p:sp>
      <p:graphicFrame>
        <p:nvGraphicFramePr>
          <p:cNvPr id="10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52493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6359299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Opsummering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40</a:t>
            </a:fld>
            <a:endParaRPr lang="en-GB" dirty="0"/>
          </a:p>
        </p:txBody>
      </p:sp>
      <p:graphicFrame>
        <p:nvGraphicFramePr>
          <p:cNvPr id="8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4106910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588963" y="1635125"/>
            <a:ext cx="11012488" cy="4675188"/>
          </a:xfrm>
        </p:spPr>
        <p:txBody>
          <a:bodyPr/>
          <a:lstStyle/>
          <a:p>
            <a:endParaRPr lang="da-DK" dirty="0"/>
          </a:p>
          <a:p>
            <a:endParaRPr lang="da-DK" dirty="0"/>
          </a:p>
        </p:txBody>
      </p:sp>
      <p:pic>
        <p:nvPicPr>
          <p:cNvPr id="11" name="Content Placeholder 6" descr="334891-skolen-fastholder-negativ-social-arv--.jpg"/>
          <p:cNvPicPr>
            <a:picLocks noGrp="1"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5" r="1135"/>
          <a:stretch>
            <a:fillRect/>
          </a:stretch>
        </p:blipFill>
        <p:spPr>
          <a:xfrm>
            <a:off x="2111374" y="1259515"/>
            <a:ext cx="7967663" cy="4668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223164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 algn="ctr">
              <a:buNone/>
            </a:pPr>
            <a:r>
              <a:rPr lang="da-DK" sz="3000" dirty="0">
                <a:solidFill>
                  <a:srgbClr val="A31D20"/>
                </a:solidFill>
                <a:ea typeface="+mj-ea"/>
                <a:cs typeface="+mj-cs"/>
              </a:rPr>
              <a:t>Tak for opmærksomheden!</a:t>
            </a: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707466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5</a:t>
            </a:fld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232" y="2685144"/>
            <a:ext cx="10930218" cy="2575149"/>
          </a:xfrm>
          <a:prstGeom prst="rect">
            <a:avLst/>
          </a:prstGeom>
        </p:spPr>
      </p:pic>
      <p:graphicFrame>
        <p:nvGraphicFramePr>
          <p:cNvPr id="10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5852493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3705398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6</a:t>
            </a:fld>
            <a:endParaRPr lang="en-GB" dirty="0"/>
          </a:p>
        </p:txBody>
      </p:sp>
      <p:pic>
        <p:nvPicPr>
          <p:cNvPr id="9" name="Billed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0867" y="1485900"/>
            <a:ext cx="9310267" cy="4139837"/>
          </a:xfrm>
          <a:prstGeom prst="rect">
            <a:avLst/>
          </a:prstGeom>
          <a:ln>
            <a:noFill/>
          </a:ln>
        </p:spPr>
      </p:pic>
      <p:graphicFrame>
        <p:nvGraphicFramePr>
          <p:cNvPr id="11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62329428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865582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 – Materiale og 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6390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Studiepopulation</a:t>
            </a:r>
          </a:p>
          <a:p>
            <a:pPr marL="0" indent="0">
              <a:buNone/>
            </a:pPr>
            <a:r>
              <a:rPr lang="da-DK" dirty="0"/>
              <a:t>Alle danske mænd, som er født siden 1950 og har været til session i perioderne 1968-1984 og 1987-2015 (</a:t>
            </a:r>
            <a:r>
              <a:rPr lang="da-DK" i="1" dirty="0"/>
              <a:t>N</a:t>
            </a:r>
            <a:r>
              <a:rPr lang="da-DK" dirty="0"/>
              <a:t> = 1.098.742)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7</a:t>
            </a:fld>
            <a:endParaRPr lang="en-GB" dirty="0"/>
          </a:p>
        </p:txBody>
      </p:sp>
      <p:pic>
        <p:nvPicPr>
          <p:cNvPr id="9" name="Picture 6" descr="Few-young-men-are-unable-to-report-last-partner’s-contraceptive-us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7974" y="3288976"/>
            <a:ext cx="3901717" cy="2660599"/>
          </a:xfrm>
          <a:prstGeom prst="rect">
            <a:avLst/>
          </a:prstGeom>
        </p:spPr>
      </p:pic>
      <p:graphicFrame>
        <p:nvGraphicFramePr>
          <p:cNvPr id="12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680279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5487877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 – Materiale og 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6390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Variable</a:t>
            </a:r>
          </a:p>
          <a:p>
            <a:r>
              <a:rPr lang="da-DK" dirty="0"/>
              <a:t>Intelligens</a:t>
            </a:r>
          </a:p>
          <a:p>
            <a:r>
              <a:rPr lang="da-DK" dirty="0"/>
              <a:t>Mislykkede uddannelsesforløb</a:t>
            </a:r>
          </a:p>
          <a:p>
            <a:pPr lvl="1"/>
            <a:r>
              <a:rPr lang="da-DK" dirty="0"/>
              <a:t>Intet afgangsbevis fra folkeskolen</a:t>
            </a:r>
          </a:p>
          <a:p>
            <a:pPr lvl="1"/>
            <a:r>
              <a:rPr lang="da-DK" dirty="0"/>
              <a:t>Ingen ungdomsuddannelse (25 år)</a:t>
            </a:r>
          </a:p>
          <a:p>
            <a:pPr lvl="1"/>
            <a:r>
              <a:rPr lang="da-DK" dirty="0"/>
              <a:t>Ingen erhvervskompetencegivende uddannelse (30 år)</a:t>
            </a:r>
          </a:p>
          <a:p>
            <a:pPr lvl="1"/>
            <a:r>
              <a:rPr lang="da-DK" dirty="0"/>
              <a:t>Antal afbrudte uddannelser (30 år)</a:t>
            </a:r>
          </a:p>
          <a:p>
            <a:r>
              <a:rPr lang="da-DK" dirty="0"/>
              <a:t>Mislykkede erhvervsforløb</a:t>
            </a:r>
          </a:p>
          <a:p>
            <a:pPr lvl="1"/>
            <a:r>
              <a:rPr lang="da-DK" dirty="0"/>
              <a:t>NEET – </a:t>
            </a:r>
            <a:r>
              <a:rPr lang="da-DK" u="sng" dirty="0"/>
              <a:t>n</a:t>
            </a:r>
            <a:r>
              <a:rPr lang="da-DK" dirty="0"/>
              <a:t>ot in </a:t>
            </a:r>
            <a:r>
              <a:rPr lang="da-DK" u="sng" dirty="0" err="1"/>
              <a:t>e</a:t>
            </a:r>
            <a:r>
              <a:rPr lang="da-DK" dirty="0" err="1"/>
              <a:t>mployment</a:t>
            </a:r>
            <a:r>
              <a:rPr lang="da-DK" dirty="0"/>
              <a:t>, </a:t>
            </a:r>
            <a:r>
              <a:rPr lang="da-DK" u="sng" dirty="0" err="1"/>
              <a:t>e</a:t>
            </a:r>
            <a:r>
              <a:rPr lang="da-DK" dirty="0" err="1"/>
              <a:t>ducation</a:t>
            </a:r>
            <a:r>
              <a:rPr lang="da-DK" dirty="0"/>
              <a:t> or </a:t>
            </a:r>
            <a:r>
              <a:rPr lang="da-DK" u="sng" dirty="0" err="1"/>
              <a:t>t</a:t>
            </a:r>
            <a:r>
              <a:rPr lang="da-DK" dirty="0" err="1"/>
              <a:t>raining</a:t>
            </a:r>
            <a:r>
              <a:rPr lang="da-DK" dirty="0"/>
              <a:t> (30 år)</a:t>
            </a:r>
          </a:p>
          <a:p>
            <a:pPr lvl="1"/>
            <a:r>
              <a:rPr lang="da-DK" dirty="0"/>
              <a:t>Arbejdsmarkedstilknytning (30 år)</a:t>
            </a:r>
          </a:p>
          <a:p>
            <a:pPr lvl="1"/>
            <a:r>
              <a:rPr lang="da-DK" dirty="0"/>
              <a:t>Bruttoindkomst (30 år)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8</a:t>
            </a:fld>
            <a:endParaRPr lang="en-GB" dirty="0"/>
          </a:p>
        </p:txBody>
      </p:sp>
      <p:graphicFrame>
        <p:nvGraphicFramePr>
          <p:cNvPr id="11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680279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7319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Studie I – Materiale og metoder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8963" y="1656390"/>
            <a:ext cx="11012488" cy="4675188"/>
          </a:xfrm>
        </p:spPr>
        <p:txBody>
          <a:bodyPr/>
          <a:lstStyle/>
          <a:p>
            <a:pPr marL="0" indent="0">
              <a:buNone/>
            </a:pPr>
            <a:r>
              <a:rPr lang="da-DK" b="1" dirty="0"/>
              <a:t>Statistiske metoder</a:t>
            </a:r>
          </a:p>
          <a:p>
            <a:r>
              <a:rPr lang="da-DK" dirty="0" err="1"/>
              <a:t>Multivariate</a:t>
            </a:r>
            <a:r>
              <a:rPr lang="da-DK" dirty="0"/>
              <a:t> regressionsanalyser</a:t>
            </a:r>
          </a:p>
          <a:p>
            <a:pPr lvl="1"/>
            <a:r>
              <a:rPr lang="da-DK" dirty="0"/>
              <a:t>Binær logistisk regression</a:t>
            </a:r>
          </a:p>
          <a:p>
            <a:pPr lvl="1"/>
            <a:r>
              <a:rPr lang="da-DK" dirty="0"/>
              <a:t>Neg. binomial regression</a:t>
            </a:r>
          </a:p>
          <a:p>
            <a:pPr lvl="1"/>
            <a:r>
              <a:rPr lang="da-DK" dirty="0"/>
              <a:t>Median regression</a:t>
            </a:r>
          </a:p>
          <a:p>
            <a:r>
              <a:rPr lang="da-DK" dirty="0"/>
              <a:t>Multipel </a:t>
            </a:r>
            <a:r>
              <a:rPr lang="da-DK" dirty="0" err="1"/>
              <a:t>imputering</a:t>
            </a:r>
            <a:r>
              <a:rPr lang="da-DK" dirty="0"/>
              <a:t> af manglende data</a:t>
            </a:r>
          </a:p>
          <a:p>
            <a:r>
              <a:rPr lang="da-DK" dirty="0"/>
              <a:t>Korrektion for </a:t>
            </a:r>
            <a:r>
              <a:rPr lang="da-DK" dirty="0" err="1"/>
              <a:t>intra-cluster</a:t>
            </a:r>
            <a:r>
              <a:rPr lang="da-DK" dirty="0"/>
              <a:t> afhængighed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03-02-2020</a:t>
            </a:r>
            <a:endParaRPr lang="en-GB" dirty="0"/>
          </a:p>
        </p:txBody>
      </p:sp>
      <p:sp>
        <p:nvSpPr>
          <p:cNvPr id="7" name="Pladsholder til slide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A926C-488A-4E3E-9C21-57CAA120E114}" type="slidenum">
              <a:rPr lang="en-GB" smtClean="0"/>
              <a:t>9</a:t>
            </a:fld>
            <a:endParaRPr lang="en-GB" dirty="0"/>
          </a:p>
        </p:txBody>
      </p:sp>
      <p:graphicFrame>
        <p:nvGraphicFramePr>
          <p:cNvPr id="11" name="Pladsholder til indhold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95680279"/>
              </p:ext>
            </p:extLst>
          </p:nvPr>
        </p:nvGraphicFramePr>
        <p:xfrm>
          <a:off x="588963" y="6331578"/>
          <a:ext cx="11012487" cy="3881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715053928"/>
      </p:ext>
    </p:extLst>
  </p:cSld>
  <p:clrMapOvr>
    <a:masterClrMapping/>
  </p:clrMapOvr>
</p:sld>
</file>

<file path=ppt/theme/theme1.xml><?xml version="1.0" encoding="utf-8"?>
<a:theme xmlns:a="http://schemas.openxmlformats.org/drawingml/2006/main" name="Brugerdefineret design">
  <a:themeElements>
    <a:clrScheme name="KU 2016">
      <a:dk1>
        <a:sysClr val="windowText" lastClr="000000"/>
      </a:dk1>
      <a:lt1>
        <a:sysClr val="window" lastClr="FFFFFF"/>
      </a:lt1>
      <a:dk2>
        <a:srgbClr val="6E6E6E"/>
      </a:dk2>
      <a:lt2>
        <a:srgbClr val="E7E6E6"/>
      </a:lt2>
      <a:accent1>
        <a:srgbClr val="A31D20"/>
      </a:accent1>
      <a:accent2>
        <a:srgbClr val="7B7B7B"/>
      </a:accent2>
      <a:accent3>
        <a:srgbClr val="D49F3A"/>
      </a:accent3>
      <a:accent4>
        <a:srgbClr val="42759B"/>
      </a:accent4>
      <a:accent5>
        <a:srgbClr val="79ADB1"/>
      </a:accent5>
      <a:accent6>
        <a:srgbClr val="779921"/>
      </a:accent6>
      <a:hlink>
        <a:srgbClr val="A31D20"/>
      </a:hlink>
      <a:folHlink>
        <a:srgbClr val="000000"/>
      </a:folHlink>
    </a:clrScheme>
    <a:fontScheme name="KU2016">
      <a:majorFont>
        <a:latin typeface="Microsoft New Tai Lue"/>
        <a:ea typeface=""/>
        <a:cs typeface=""/>
      </a:majorFont>
      <a:minorFont>
        <a:latin typeface="Microsoft New Tai Lue"/>
        <a:ea typeface=""/>
        <a:cs typeface="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16_9_DK_fuld.potx" id="{60E0EC36-883E-44E8-9950-4576E5703A74}" vid="{4677909B-C992-40AE-90DB-042763996D01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Kont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ont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20190109 - DST</Template>
  <TotalTime>0</TotalTime>
  <Words>1577</Words>
  <Application>Microsoft Office PowerPoint</Application>
  <PresentationFormat>Widescreen</PresentationFormat>
  <Paragraphs>580</Paragraphs>
  <Slides>41</Slides>
  <Notes>41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5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41</vt:i4>
      </vt:variant>
    </vt:vector>
  </HeadingPairs>
  <TitlesOfParts>
    <vt:vector size="47" baseType="lpstr">
      <vt:lpstr>Arial</vt:lpstr>
      <vt:lpstr>Calibri</vt:lpstr>
      <vt:lpstr>Microsoft New Tai Lue</vt:lpstr>
      <vt:lpstr>Times New Roman</vt:lpstr>
      <vt:lpstr>Wingdings</vt:lpstr>
      <vt:lpstr>Brugerdefineret design</vt:lpstr>
      <vt:lpstr>PowerPoint-præsentation</vt:lpstr>
      <vt:lpstr>Program</vt:lpstr>
      <vt:lpstr>Baggrund</vt:lpstr>
      <vt:lpstr>Formål</vt:lpstr>
      <vt:lpstr>PowerPoint-præsentation</vt:lpstr>
      <vt:lpstr>Studie I</vt:lpstr>
      <vt:lpstr>Studie I – Materiale og metoder</vt:lpstr>
      <vt:lpstr>Studie I – Materiale og metoder</vt:lpstr>
      <vt:lpstr>Studie I – Materiale og metoder</vt:lpstr>
      <vt:lpstr>Studie I – Resultater</vt:lpstr>
      <vt:lpstr>Studie I – Resultater</vt:lpstr>
      <vt:lpstr>Studie I – Resultater</vt:lpstr>
      <vt:lpstr>Studie II</vt:lpstr>
      <vt:lpstr>Studie II – Materiale og metoder</vt:lpstr>
      <vt:lpstr>Studie II – Resultater</vt:lpstr>
      <vt:lpstr>Studie II – Resultater</vt:lpstr>
      <vt:lpstr>Studie III</vt:lpstr>
      <vt:lpstr>Studie III – Materiale og metoder</vt:lpstr>
      <vt:lpstr>Studie III – Materiale og metoder</vt:lpstr>
      <vt:lpstr>Studie III – Materiale og metoder</vt:lpstr>
      <vt:lpstr>Studie III – Resultater </vt:lpstr>
      <vt:lpstr>Studie III – Resultater </vt:lpstr>
      <vt:lpstr>Studie III – Resultater </vt:lpstr>
      <vt:lpstr>Studie III – Resultater </vt:lpstr>
      <vt:lpstr>Studie IV</vt:lpstr>
      <vt:lpstr>Studie IV – Materiale og metoder</vt:lpstr>
      <vt:lpstr>Studie IV – Materiale og metoder</vt:lpstr>
      <vt:lpstr>Studie IV – Materiale og metoder</vt:lpstr>
      <vt:lpstr>Studie IV – Resultater</vt:lpstr>
      <vt:lpstr>Studie IV – Resultater</vt:lpstr>
      <vt:lpstr>Studie IV – Resultater</vt:lpstr>
      <vt:lpstr>Studie IV – Resultater </vt:lpstr>
      <vt:lpstr>Studie V</vt:lpstr>
      <vt:lpstr>Studie V – Materiale og metoder</vt:lpstr>
      <vt:lpstr>Studie V – Materiale og metoder</vt:lpstr>
      <vt:lpstr>Studie V – Materiale og metoder</vt:lpstr>
      <vt:lpstr>Studie V – Resultater </vt:lpstr>
      <vt:lpstr>Studie V – Resultater </vt:lpstr>
      <vt:lpstr>Studie V – Resultater </vt:lpstr>
      <vt:lpstr>Opsummering</vt:lpstr>
      <vt:lpstr>PowerPoint-præsentation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2019-01-02T14:16:56Z</dcterms:created>
  <dcterms:modified xsi:type="dcterms:W3CDTF">2020-02-03T19:48:30Z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:">
    <vt:lpwstr>www.skabelon.dk</vt:lpwstr>
  </property>
</Properties>
</file>